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76" r:id="rId6"/>
    <p:sldId id="267" r:id="rId7"/>
    <p:sldId id="284" r:id="rId8"/>
    <p:sldId id="281" r:id="rId9"/>
    <p:sldId id="285" r:id="rId10"/>
    <p:sldId id="283" r:id="rId11"/>
    <p:sldId id="286" r:id="rId12"/>
    <p:sldId id="287" r:id="rId13"/>
    <p:sldId id="288" r:id="rId14"/>
    <p:sldId id="289" r:id="rId15"/>
    <p:sldId id="27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2F47"/>
    <a:srgbClr val="ED4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51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106" y="1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jpeg>
</file>

<file path=ppt/media/image5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更多模板请关注：https://haosc.taobao.com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485DF-3FAB-45E9-A642-7745AB3E3AFD}" type="datetimeFigureOut">
              <a:rPr lang="zh-CN" altLang="en-US" smtClean="0"/>
              <a:t>2019/10/5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BAE56-5081-45C8-9882-C35F39B69EB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1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notesSlide" Target="../notesSlides/notesSlide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5.xml"/><Relationship Id="rId10" Type="http://schemas.openxmlformats.org/officeDocument/2006/relationships/audio" Target="../media/media1.m4a"/><Relationship Id="rId4" Type="http://schemas.openxmlformats.org/officeDocument/2006/relationships/tags" Target="../tags/tag4.xml"/><Relationship Id="rId9" Type="http://schemas.microsoft.com/office/2007/relationships/media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12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13.xml"/><Relationship Id="rId10" Type="http://schemas.openxmlformats.org/officeDocument/2006/relationships/audio" Target="../media/media15.m4a"/><Relationship Id="rId4" Type="http://schemas.openxmlformats.org/officeDocument/2006/relationships/tags" Target="../tags/tag12.xml"/><Relationship Id="rId9" Type="http://schemas.microsoft.com/office/2007/relationships/media" Target="../media/media15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97633" y="1810892"/>
            <a:ext cx="788005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800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物联网与智慧系统</a:t>
            </a:r>
            <a:endParaRPr lang="en-US" altLang="zh-CN" sz="4800" dirty="0" smtClean="0">
              <a:solidFill>
                <a:srgbClr val="ED40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0" b="1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8000" b="1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sz="8000" b="1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组小组展示</a:t>
            </a:r>
            <a:endParaRPr lang="zh-CN" altLang="en-US" sz="4400" b="1" dirty="0">
              <a:solidFill>
                <a:srgbClr val="ED40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97634" y="5053858"/>
            <a:ext cx="32075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成员：</a:t>
            </a:r>
            <a:endParaRPr lang="en-US" altLang="zh-CN" sz="20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陈健 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3180103947</a:t>
            </a:r>
          </a:p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张溢弛 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3180103772</a:t>
            </a:r>
          </a:p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庄家伟 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3190300504</a:t>
            </a:r>
          </a:p>
        </p:txBody>
      </p:sp>
      <p:sp>
        <p:nvSpPr>
          <p:cNvPr id="8" name="PA_Line 15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 flipV="1">
            <a:off x="3459637" y="0"/>
            <a:ext cx="7651028" cy="6860440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PA_Line 16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8045145" y="-179684"/>
            <a:ext cx="4011737" cy="7040124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PA_Line 17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1517715" y="-37707"/>
            <a:ext cx="10674284" cy="4949588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PA_Line 18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 flipV="1">
            <a:off x="9747262" y="-179684"/>
            <a:ext cx="1891058" cy="7033554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PA_椭圆 1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9105344" y="1710670"/>
            <a:ext cx="100222" cy="100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PA_椭圆 2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0435706" y="4050757"/>
            <a:ext cx="100222" cy="100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PA_任意多边形 5"/>
          <p:cNvSpPr/>
          <p:nvPr>
            <p:custDataLst>
              <p:tags r:id="rId7"/>
            </p:custDataLst>
          </p:nvPr>
        </p:nvSpPr>
        <p:spPr bwMode="auto">
          <a:xfrm>
            <a:off x="9257122" y="0"/>
            <a:ext cx="2926691" cy="4911881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ED4022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rgbClr val="00183C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5" name="PA_椭圆 1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847630" y="2860740"/>
            <a:ext cx="100222" cy="100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5847073" y="5053858"/>
            <a:ext cx="43853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展示：张溢弛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zh-CN" altLang="en-US" dirty="0" smtClean="0">
                <a:solidFill>
                  <a:schemeClr val="bg1"/>
                </a:solidFill>
              </a:rPr>
              <a:t>视频处理：陈健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PPT</a:t>
            </a:r>
            <a:r>
              <a:rPr kumimoji="1" lang="zh-CN" altLang="en-US" dirty="0" smtClean="0">
                <a:solidFill>
                  <a:schemeClr val="bg1"/>
                </a:solidFill>
              </a:rPr>
              <a:t>制作：陈健，张溢弛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zh-CN" altLang="en-US" dirty="0" smtClean="0">
                <a:solidFill>
                  <a:schemeClr val="bg1"/>
                </a:solidFill>
              </a:rPr>
              <a:t>资料检索：庄家伟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20" name="音频 19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59"/>
    </mc:Choice>
    <mc:Fallback>
      <p:transition spd="slow" advTm="22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ED4022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3914913" y="1992832"/>
            <a:ext cx="3262432" cy="1015663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CN" altLang="en-US" sz="60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2441643" y="3340378"/>
            <a:ext cx="7846142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From</a:t>
            </a:r>
            <a:r>
              <a:rPr lang="zh-CN" altLang="en-US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Automatic</a:t>
            </a:r>
            <a:r>
              <a:rPr lang="zh-CN" altLang="en-US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Identification</a:t>
            </a:r>
            <a:r>
              <a:rPr lang="zh-CN" altLang="en-US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</a:t>
            </a:r>
            <a:r>
              <a:rPr lang="zh-CN" altLang="en-US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RFID</a:t>
            </a:r>
          </a:p>
        </p:txBody>
      </p:sp>
      <p:pic>
        <p:nvPicPr>
          <p:cNvPr id="11" name="音频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107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77"/>
    </mc:Choice>
    <mc:Fallback>
      <p:transition spd="slow" advTm="5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0" y="-13281"/>
            <a:ext cx="4434609" cy="832147"/>
            <a:chOff x="0" y="-13281"/>
            <a:chExt cx="4434609" cy="832147"/>
          </a:xfrm>
        </p:grpSpPr>
        <p:sp>
          <p:nvSpPr>
            <p:cNvPr id="3" name="TextBox 76"/>
            <p:cNvSpPr txBox="1"/>
            <p:nvPr/>
          </p:nvSpPr>
          <p:spPr>
            <a:xfrm>
              <a:off x="443585" y="173615"/>
              <a:ext cx="22974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ED402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从自动识别到</a:t>
              </a:r>
              <a:r>
                <a:rPr lang="en-US" altLang="zh-CN" sz="2000" dirty="0">
                  <a:solidFill>
                    <a:srgbClr val="ED402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RFID</a:t>
              </a:r>
              <a:endParaRPr lang="zh-CN" altLang="en-US" sz="2000" dirty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09433" y="506473"/>
              <a:ext cx="40251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From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Automatic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Identification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RFID</a:t>
              </a:r>
            </a:p>
          </p:txBody>
        </p:sp>
        <p:sp>
          <p:nvSpPr>
            <p:cNvPr id="5" name="Freeform 5"/>
            <p:cNvSpPr/>
            <p:nvPr/>
          </p:nvSpPr>
          <p:spPr bwMode="auto">
            <a:xfrm flipH="1">
              <a:off x="0" y="-13281"/>
              <a:ext cx="409433" cy="832147"/>
            </a:xfrm>
            <a:custGeom>
              <a:avLst/>
              <a:gdLst>
                <a:gd name="T0" fmla="*/ 1462 w 2332"/>
                <a:gd name="T1" fmla="*/ 0 h 3907"/>
                <a:gd name="T2" fmla="*/ 2332 w 2332"/>
                <a:gd name="T3" fmla="*/ 0 h 3907"/>
                <a:gd name="T4" fmla="*/ 2332 w 2332"/>
                <a:gd name="T5" fmla="*/ 3907 h 3907"/>
                <a:gd name="T6" fmla="*/ 0 w 2332"/>
                <a:gd name="T7" fmla="*/ 2595 h 3907"/>
                <a:gd name="T8" fmla="*/ 1462 w 2332"/>
                <a:gd name="T9" fmla="*/ 0 h 3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2" h="3907">
                  <a:moveTo>
                    <a:pt x="1462" y="0"/>
                  </a:moveTo>
                  <a:lnTo>
                    <a:pt x="2332" y="0"/>
                  </a:lnTo>
                  <a:lnTo>
                    <a:pt x="2332" y="3907"/>
                  </a:lnTo>
                  <a:lnTo>
                    <a:pt x="0" y="2595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ED4022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671802" y="1030651"/>
            <a:ext cx="108794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         </a:t>
            </a:r>
            <a:r>
              <a:rPr kumimoji="1" lang="en-US" altLang="zh-CN" dirty="0" smtClean="0">
                <a:solidFill>
                  <a:schemeClr val="bg1"/>
                </a:solidFill>
              </a:rPr>
              <a:t>RFID</a:t>
            </a:r>
            <a:r>
              <a:rPr kumimoji="1" lang="zh-CN" altLang="en-US" dirty="0" smtClean="0">
                <a:solidFill>
                  <a:schemeClr val="bg1"/>
                </a:solidFill>
              </a:rPr>
              <a:t>技术是当前最热门的自动识别技术研究方向之一，也是最具有潜力和可能性的方向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         RFID</a:t>
            </a:r>
            <a:r>
              <a:rPr kumimoji="1" lang="zh-CN" altLang="en-US" dirty="0">
                <a:solidFill>
                  <a:schemeClr val="bg1"/>
                </a:solidFill>
              </a:rPr>
              <a:t>又称无线射频识别，通过无线电讯号识别并读写特定目标数据，不需要机械接触或者特定复杂环境就可完成识别与读写数据。如今，大家所讲的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技术应用其实就是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标签，它已经存在于我们生活中的方方面面</a:t>
            </a:r>
            <a:r>
              <a:rPr kumimoji="1" lang="zh-CN" altLang="en-US" dirty="0" smtClean="0">
                <a:solidFill>
                  <a:schemeClr val="bg1"/>
                </a:solidFill>
              </a:rPr>
              <a:t>。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zh-CN" altLang="en-US" dirty="0" smtClean="0">
                <a:solidFill>
                  <a:schemeClr val="bg1"/>
                </a:solidFill>
              </a:rPr>
              <a:t>         它</a:t>
            </a:r>
            <a:r>
              <a:rPr kumimoji="1" lang="zh-CN" altLang="en-US" dirty="0">
                <a:solidFill>
                  <a:schemeClr val="bg1"/>
                </a:solidFill>
              </a:rPr>
              <a:t>的工作方式有两</a:t>
            </a:r>
            <a:r>
              <a:rPr kumimoji="1" lang="zh-CN" altLang="en-US" dirty="0" smtClean="0">
                <a:solidFill>
                  <a:schemeClr val="bg1"/>
                </a:solidFill>
              </a:rPr>
              <a:t>种，</a:t>
            </a:r>
            <a:r>
              <a:rPr kumimoji="1" lang="zh-CN" altLang="en-US" dirty="0">
                <a:solidFill>
                  <a:schemeClr val="bg1"/>
                </a:solidFill>
              </a:rPr>
              <a:t>一种就是当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标签进入解读器有效识别范围内时，接收解读器发出的射频信号，凭借感应电流所获得能量发出存储在芯片中的信息，另一种就是由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标签主动发送某一频率的信号，解读器接收信息并解码后，送至中央信息系统进行有关数据处理</a:t>
            </a:r>
            <a:r>
              <a:rPr kumimoji="1" lang="zh-CN" altLang="en-US" dirty="0" smtClean="0">
                <a:solidFill>
                  <a:schemeClr val="bg1"/>
                </a:solidFill>
              </a:rPr>
              <a:t>。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7" name="Picture 1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835" y="3001378"/>
            <a:ext cx="5303684" cy="3671411"/>
          </a:xfrm>
          <a:prstGeom prst="rect">
            <a:avLst/>
          </a:prstGeom>
        </p:spPr>
      </p:pic>
      <p:pic>
        <p:nvPicPr>
          <p:cNvPr id="11" name="音频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476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922"/>
    </mc:Choice>
    <mc:Fallback>
      <p:transition spd="slow" advTm="53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0" y="-13281"/>
            <a:ext cx="4434609" cy="832147"/>
            <a:chOff x="0" y="-13281"/>
            <a:chExt cx="4434609" cy="832147"/>
          </a:xfrm>
        </p:grpSpPr>
        <p:sp>
          <p:nvSpPr>
            <p:cNvPr id="3" name="TextBox 76"/>
            <p:cNvSpPr txBox="1"/>
            <p:nvPr/>
          </p:nvSpPr>
          <p:spPr>
            <a:xfrm>
              <a:off x="443585" y="173615"/>
              <a:ext cx="22974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ED402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从自动识别到</a:t>
              </a:r>
              <a:r>
                <a:rPr lang="en-US" altLang="zh-CN" sz="2000" dirty="0">
                  <a:solidFill>
                    <a:srgbClr val="ED402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RFID</a:t>
              </a:r>
              <a:endParaRPr lang="zh-CN" altLang="en-US" sz="2000" dirty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09433" y="506473"/>
              <a:ext cx="40251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From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Automatic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Identification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</a:t>
              </a:r>
              <a:r>
                <a:rPr lang="zh-CN" altLang="en-US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RFID</a:t>
              </a:r>
            </a:p>
          </p:txBody>
        </p:sp>
        <p:sp>
          <p:nvSpPr>
            <p:cNvPr id="5" name="Freeform 5"/>
            <p:cNvSpPr/>
            <p:nvPr/>
          </p:nvSpPr>
          <p:spPr bwMode="auto">
            <a:xfrm flipH="1">
              <a:off x="0" y="-13281"/>
              <a:ext cx="409433" cy="832147"/>
            </a:xfrm>
            <a:custGeom>
              <a:avLst/>
              <a:gdLst>
                <a:gd name="T0" fmla="*/ 1462 w 2332"/>
                <a:gd name="T1" fmla="*/ 0 h 3907"/>
                <a:gd name="T2" fmla="*/ 2332 w 2332"/>
                <a:gd name="T3" fmla="*/ 0 h 3907"/>
                <a:gd name="T4" fmla="*/ 2332 w 2332"/>
                <a:gd name="T5" fmla="*/ 3907 h 3907"/>
                <a:gd name="T6" fmla="*/ 0 w 2332"/>
                <a:gd name="T7" fmla="*/ 2595 h 3907"/>
                <a:gd name="T8" fmla="*/ 1462 w 2332"/>
                <a:gd name="T9" fmla="*/ 0 h 3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2" h="3907">
                  <a:moveTo>
                    <a:pt x="1462" y="0"/>
                  </a:moveTo>
                  <a:lnTo>
                    <a:pt x="2332" y="0"/>
                  </a:lnTo>
                  <a:lnTo>
                    <a:pt x="2332" y="3907"/>
                  </a:lnTo>
                  <a:lnTo>
                    <a:pt x="0" y="2595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ED4022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671802" y="1030651"/>
            <a:ext cx="1087949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三种类型</a:t>
            </a:r>
          </a:p>
          <a:p>
            <a:r>
              <a:rPr kumimoji="1" lang="zh-CN" altLang="en-US" dirty="0">
                <a:solidFill>
                  <a:schemeClr val="bg1"/>
                </a:solidFill>
              </a:rPr>
              <a:t>由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技术衍生的产品主要有三大类：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1. </a:t>
            </a:r>
            <a:r>
              <a:rPr kumimoji="1" lang="zh-CN" altLang="en-US" dirty="0">
                <a:solidFill>
                  <a:schemeClr val="bg1"/>
                </a:solidFill>
              </a:rPr>
              <a:t>无源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产品：</a:t>
            </a:r>
          </a:p>
          <a:p>
            <a:r>
              <a:rPr kumimoji="1" lang="zh-CN" altLang="en-US" dirty="0">
                <a:solidFill>
                  <a:schemeClr val="bg1"/>
                </a:solidFill>
              </a:rPr>
              <a:t>此类产品需要近距离接触式识别，比如饭卡、银行卡、公交卡和身份证等，这些</a:t>
            </a:r>
            <a:r>
              <a:rPr kumimoji="1" lang="zh-CN" altLang="en-US" dirty="0" smtClean="0">
                <a:solidFill>
                  <a:schemeClr val="bg1"/>
                </a:solidFill>
              </a:rPr>
              <a:t>卡都是</a:t>
            </a:r>
            <a:r>
              <a:rPr kumimoji="1" lang="zh-CN" altLang="en-US" dirty="0">
                <a:solidFill>
                  <a:schemeClr val="bg1"/>
                </a:solidFill>
              </a:rPr>
              <a:t>在工作识别时需要近距离</a:t>
            </a:r>
            <a:r>
              <a:rPr kumimoji="1" lang="zh-CN" altLang="en-US" dirty="0" smtClean="0">
                <a:solidFill>
                  <a:schemeClr val="bg1"/>
                </a:solidFill>
              </a:rPr>
              <a:t>接触进行识别的，</a:t>
            </a:r>
            <a:r>
              <a:rPr kumimoji="1" lang="zh-CN" altLang="en-US" dirty="0">
                <a:solidFill>
                  <a:schemeClr val="bg1"/>
                </a:solidFill>
              </a:rPr>
              <a:t>主要工作频率有低频</a:t>
            </a:r>
            <a:r>
              <a:rPr kumimoji="1" lang="en-US" altLang="zh-CN" dirty="0">
                <a:solidFill>
                  <a:schemeClr val="bg1"/>
                </a:solidFill>
              </a:rPr>
              <a:t>125KHZ</a:t>
            </a:r>
            <a:r>
              <a:rPr kumimoji="1" lang="zh-CN" altLang="en-US" dirty="0">
                <a:solidFill>
                  <a:schemeClr val="bg1"/>
                </a:solidFill>
              </a:rPr>
              <a:t>、高频</a:t>
            </a:r>
            <a:r>
              <a:rPr kumimoji="1" lang="en-US" altLang="zh-CN" dirty="0">
                <a:solidFill>
                  <a:schemeClr val="bg1"/>
                </a:solidFill>
              </a:rPr>
              <a:t>13.56MHZ</a:t>
            </a:r>
            <a:r>
              <a:rPr kumimoji="1" lang="zh-CN" altLang="en-US" dirty="0">
                <a:solidFill>
                  <a:schemeClr val="bg1"/>
                </a:solidFill>
              </a:rPr>
              <a:t>、超高频</a:t>
            </a:r>
            <a:r>
              <a:rPr kumimoji="1" lang="en-US" altLang="zh-CN" dirty="0">
                <a:solidFill>
                  <a:schemeClr val="bg1"/>
                </a:solidFill>
              </a:rPr>
              <a:t>433MHZ</a:t>
            </a:r>
            <a:r>
              <a:rPr kumimoji="1" lang="zh-CN" altLang="en-US" dirty="0">
                <a:solidFill>
                  <a:schemeClr val="bg1"/>
                </a:solidFill>
              </a:rPr>
              <a:t>和 </a:t>
            </a:r>
            <a:r>
              <a:rPr kumimoji="1" lang="en-US" altLang="zh-CN" dirty="0">
                <a:solidFill>
                  <a:schemeClr val="bg1"/>
                </a:solidFill>
              </a:rPr>
              <a:t>915MHZ</a:t>
            </a:r>
            <a:r>
              <a:rPr kumimoji="1" lang="zh-CN" altLang="en-US" dirty="0">
                <a:solidFill>
                  <a:schemeClr val="bg1"/>
                </a:solidFill>
              </a:rPr>
              <a:t>。这类产品也是我们生活中比较常见，也是发展比较早的产品。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2. </a:t>
            </a:r>
            <a:r>
              <a:rPr kumimoji="1" lang="zh-CN" altLang="en-US" dirty="0">
                <a:solidFill>
                  <a:schemeClr val="bg1"/>
                </a:solidFill>
              </a:rPr>
              <a:t>有源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产品：</a:t>
            </a:r>
          </a:p>
          <a:p>
            <a:r>
              <a:rPr kumimoji="1" lang="zh-CN" altLang="en-US" dirty="0">
                <a:solidFill>
                  <a:schemeClr val="bg1"/>
                </a:solidFill>
              </a:rPr>
              <a:t>这类型的产品则具有远距离自动识别的特性，所以相应地应用到一些大型环境下，比如智能停车场、智慧城市、智慧交通及物联网等领域，它们的主要工作有微波</a:t>
            </a:r>
            <a:r>
              <a:rPr kumimoji="1" lang="en-US" altLang="zh-CN" dirty="0">
                <a:solidFill>
                  <a:schemeClr val="bg1"/>
                </a:solidFill>
              </a:rPr>
              <a:t>2.45GHZ</a:t>
            </a:r>
            <a:r>
              <a:rPr kumimoji="1" lang="zh-CN" altLang="en-US" dirty="0">
                <a:solidFill>
                  <a:schemeClr val="bg1"/>
                </a:solidFill>
              </a:rPr>
              <a:t>和</a:t>
            </a:r>
            <a:r>
              <a:rPr kumimoji="1" lang="en-US" altLang="zh-CN" dirty="0">
                <a:solidFill>
                  <a:schemeClr val="bg1"/>
                </a:solidFill>
              </a:rPr>
              <a:t>5.8GHZ</a:t>
            </a:r>
            <a:r>
              <a:rPr kumimoji="1" lang="zh-CN" altLang="en-US" dirty="0">
                <a:solidFill>
                  <a:schemeClr val="bg1"/>
                </a:solidFill>
              </a:rPr>
              <a:t>，超高频</a:t>
            </a:r>
            <a:r>
              <a:rPr kumimoji="1" lang="en-US" altLang="zh-CN" dirty="0">
                <a:solidFill>
                  <a:schemeClr val="bg1"/>
                </a:solidFill>
              </a:rPr>
              <a:t>433MHZ</a:t>
            </a:r>
            <a:r>
              <a:rPr kumimoji="1" lang="zh-CN" altLang="en-US" dirty="0">
                <a:solidFill>
                  <a:schemeClr val="bg1"/>
                </a:solidFill>
              </a:rPr>
              <a:t>。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3. </a:t>
            </a:r>
            <a:r>
              <a:rPr kumimoji="1" lang="zh-CN" altLang="en-US" dirty="0">
                <a:solidFill>
                  <a:schemeClr val="bg1"/>
                </a:solidFill>
              </a:rPr>
              <a:t>半有源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产品：</a:t>
            </a:r>
          </a:p>
          <a:p>
            <a:r>
              <a:rPr kumimoji="1" lang="zh-CN" altLang="en-US" dirty="0">
                <a:solidFill>
                  <a:schemeClr val="bg1"/>
                </a:solidFill>
              </a:rPr>
              <a:t>顾名思义就是有源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产品和无源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产品的结合，它结合二者的优点，在低频</a:t>
            </a:r>
            <a:r>
              <a:rPr kumimoji="1" lang="en-US" altLang="zh-CN" dirty="0">
                <a:solidFill>
                  <a:schemeClr val="bg1"/>
                </a:solidFill>
              </a:rPr>
              <a:t>125KHZ</a:t>
            </a:r>
            <a:r>
              <a:rPr kumimoji="1" lang="zh-CN" altLang="en-US" dirty="0">
                <a:solidFill>
                  <a:schemeClr val="bg1"/>
                </a:solidFill>
              </a:rPr>
              <a:t>频率的触发下，让</a:t>
            </a:r>
            <a:r>
              <a:rPr kumimoji="1" lang="zh-CN" altLang="en-US" dirty="0" smtClean="0">
                <a:solidFill>
                  <a:schemeClr val="bg1"/>
                </a:solidFill>
              </a:rPr>
              <a:t>微波发挥</a:t>
            </a:r>
            <a:r>
              <a:rPr kumimoji="1" lang="zh-CN" altLang="en-US" dirty="0">
                <a:solidFill>
                  <a:schemeClr val="bg1"/>
                </a:solidFill>
              </a:rPr>
              <a:t>优势，解决了有源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产品和无源</a:t>
            </a:r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产品不能解决的问题，比如门禁出入管理、区域定位管理及安防报警等方面的应用，近距离激活定位、远距离传输数据</a:t>
            </a:r>
            <a:r>
              <a:rPr kumimoji="1" lang="zh-CN" altLang="en-US" dirty="0" smtClean="0">
                <a:solidFill>
                  <a:schemeClr val="bg1"/>
                </a:solidFill>
              </a:rPr>
              <a:t>。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zh-CN" altLang="en-US" dirty="0" smtClean="0">
                <a:solidFill>
                  <a:schemeClr val="bg1"/>
                </a:solidFill>
              </a:rPr>
              <a:t>六</a:t>
            </a:r>
            <a:r>
              <a:rPr kumimoji="1" lang="zh-CN" altLang="en-US" dirty="0">
                <a:solidFill>
                  <a:schemeClr val="bg1"/>
                </a:solidFill>
              </a:rPr>
              <a:t>个领域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RFID</a:t>
            </a:r>
            <a:r>
              <a:rPr kumimoji="1" lang="zh-CN" altLang="en-US" dirty="0">
                <a:solidFill>
                  <a:schemeClr val="bg1"/>
                </a:solidFill>
              </a:rPr>
              <a:t>技术具有抗干扰性强以及无需人工识别的特点，所以常常被应用在一些需要采集或追踪信息的领域上，大致包括但不限于</a:t>
            </a:r>
            <a:r>
              <a:rPr kumimoji="1" lang="zh-CN" altLang="en-US" dirty="0" smtClean="0">
                <a:solidFill>
                  <a:schemeClr val="bg1"/>
                </a:solidFill>
              </a:rPr>
              <a:t>以下</a:t>
            </a:r>
            <a:r>
              <a:rPr kumimoji="1" lang="en-US" altLang="zh-CN" dirty="0" smtClean="0">
                <a:solidFill>
                  <a:schemeClr val="bg1"/>
                </a:solidFill>
              </a:rPr>
              <a:t>6</a:t>
            </a:r>
            <a:r>
              <a:rPr kumimoji="1" lang="zh-CN" altLang="en-US" dirty="0" smtClean="0">
                <a:solidFill>
                  <a:schemeClr val="bg1"/>
                </a:solidFill>
              </a:rPr>
              <a:t>点</a:t>
            </a:r>
            <a:r>
              <a:rPr kumimoji="1" lang="en-US" altLang="zh-CN" dirty="0" smtClean="0">
                <a:solidFill>
                  <a:schemeClr val="bg1"/>
                </a:solidFill>
              </a:rPr>
              <a:t>:1</a:t>
            </a:r>
            <a:r>
              <a:rPr kumimoji="1" lang="en-US" altLang="zh-CN" dirty="0">
                <a:solidFill>
                  <a:schemeClr val="bg1"/>
                </a:solidFill>
              </a:rPr>
              <a:t>.</a:t>
            </a:r>
            <a:r>
              <a:rPr kumimoji="1" lang="zh-CN" altLang="en-US" dirty="0">
                <a:solidFill>
                  <a:schemeClr val="bg1"/>
                </a:solidFill>
              </a:rPr>
              <a:t>仓库</a:t>
            </a:r>
            <a:r>
              <a:rPr kumimoji="1" lang="en-US" altLang="zh-CN" dirty="0">
                <a:solidFill>
                  <a:schemeClr val="bg1"/>
                </a:solidFill>
              </a:rPr>
              <a:t>/</a:t>
            </a:r>
            <a:r>
              <a:rPr kumimoji="1" lang="zh-CN" altLang="en-US" dirty="0">
                <a:solidFill>
                  <a:schemeClr val="bg1"/>
                </a:solidFill>
              </a:rPr>
              <a:t>运输</a:t>
            </a:r>
            <a:r>
              <a:rPr kumimoji="1" lang="en-US" altLang="zh-CN" dirty="0">
                <a:solidFill>
                  <a:schemeClr val="bg1"/>
                </a:solidFill>
              </a:rPr>
              <a:t>/</a:t>
            </a:r>
            <a:r>
              <a:rPr kumimoji="1" lang="zh-CN" altLang="en-US" dirty="0">
                <a:solidFill>
                  <a:schemeClr val="bg1"/>
                </a:solidFill>
              </a:rPr>
              <a:t>物资</a:t>
            </a:r>
            <a:r>
              <a:rPr kumimoji="1" lang="zh-CN" altLang="en-US" dirty="0" smtClean="0">
                <a:solidFill>
                  <a:schemeClr val="bg1"/>
                </a:solidFill>
              </a:rPr>
              <a:t>：</a:t>
            </a:r>
            <a:r>
              <a:rPr kumimoji="1" lang="en-US" altLang="zh-CN" dirty="0" smtClean="0">
                <a:solidFill>
                  <a:schemeClr val="bg1"/>
                </a:solidFill>
              </a:rPr>
              <a:t>2</a:t>
            </a:r>
            <a:r>
              <a:rPr kumimoji="1" lang="en-US" altLang="zh-CN" dirty="0">
                <a:solidFill>
                  <a:schemeClr val="bg1"/>
                </a:solidFill>
              </a:rPr>
              <a:t>.</a:t>
            </a:r>
            <a:r>
              <a:rPr kumimoji="1" lang="zh-CN" altLang="en-US" dirty="0">
                <a:solidFill>
                  <a:schemeClr val="bg1"/>
                </a:solidFill>
              </a:rPr>
              <a:t>门禁</a:t>
            </a:r>
            <a:r>
              <a:rPr kumimoji="1" lang="en-US" altLang="zh-CN" dirty="0">
                <a:solidFill>
                  <a:schemeClr val="bg1"/>
                </a:solidFill>
              </a:rPr>
              <a:t>/</a:t>
            </a:r>
            <a:r>
              <a:rPr kumimoji="1" lang="zh-CN" altLang="en-US" dirty="0">
                <a:solidFill>
                  <a:schemeClr val="bg1"/>
                </a:solidFill>
              </a:rPr>
              <a:t>考勤</a:t>
            </a:r>
            <a:r>
              <a:rPr kumimoji="1" lang="zh-CN" altLang="en-US" dirty="0" smtClean="0">
                <a:solidFill>
                  <a:schemeClr val="bg1"/>
                </a:solidFill>
              </a:rPr>
              <a:t>：</a:t>
            </a:r>
            <a:r>
              <a:rPr kumimoji="1" lang="en-US" altLang="zh-CN" dirty="0" smtClean="0">
                <a:solidFill>
                  <a:schemeClr val="bg1"/>
                </a:solidFill>
              </a:rPr>
              <a:t>3</a:t>
            </a:r>
            <a:r>
              <a:rPr kumimoji="1" lang="en-US" altLang="zh-CN" dirty="0">
                <a:solidFill>
                  <a:schemeClr val="bg1"/>
                </a:solidFill>
              </a:rPr>
              <a:t>.</a:t>
            </a:r>
            <a:r>
              <a:rPr kumimoji="1" lang="zh-CN" altLang="en-US" dirty="0">
                <a:solidFill>
                  <a:schemeClr val="bg1"/>
                </a:solidFill>
              </a:rPr>
              <a:t>固定资产管理</a:t>
            </a:r>
            <a:r>
              <a:rPr kumimoji="1" lang="zh-CN" altLang="en-US" dirty="0" smtClean="0">
                <a:solidFill>
                  <a:schemeClr val="bg1"/>
                </a:solidFill>
              </a:rPr>
              <a:t>：</a:t>
            </a:r>
            <a:r>
              <a:rPr kumimoji="1" lang="en-US" altLang="zh-CN" dirty="0" smtClean="0">
                <a:solidFill>
                  <a:schemeClr val="bg1"/>
                </a:solidFill>
              </a:rPr>
              <a:t>4</a:t>
            </a:r>
            <a:r>
              <a:rPr kumimoji="1" lang="en-US" altLang="zh-CN" dirty="0">
                <a:solidFill>
                  <a:schemeClr val="bg1"/>
                </a:solidFill>
              </a:rPr>
              <a:t>.</a:t>
            </a:r>
            <a:r>
              <a:rPr kumimoji="1" lang="zh-CN" altLang="en-US" dirty="0">
                <a:solidFill>
                  <a:schemeClr val="bg1"/>
                </a:solidFill>
              </a:rPr>
              <a:t>火车</a:t>
            </a:r>
            <a:r>
              <a:rPr kumimoji="1" lang="en-US" altLang="zh-CN" dirty="0">
                <a:solidFill>
                  <a:schemeClr val="bg1"/>
                </a:solidFill>
              </a:rPr>
              <a:t>/</a:t>
            </a:r>
            <a:r>
              <a:rPr kumimoji="1" lang="zh-CN" altLang="en-US" dirty="0">
                <a:solidFill>
                  <a:schemeClr val="bg1"/>
                </a:solidFill>
              </a:rPr>
              <a:t>汽车识别</a:t>
            </a:r>
            <a:r>
              <a:rPr kumimoji="1" lang="en-US" altLang="zh-CN" dirty="0">
                <a:solidFill>
                  <a:schemeClr val="bg1"/>
                </a:solidFill>
              </a:rPr>
              <a:t>/</a:t>
            </a:r>
            <a:r>
              <a:rPr kumimoji="1" lang="zh-CN" altLang="en-US" dirty="0">
                <a:solidFill>
                  <a:schemeClr val="bg1"/>
                </a:solidFill>
              </a:rPr>
              <a:t>行李安检</a:t>
            </a:r>
            <a:r>
              <a:rPr kumimoji="1" lang="zh-CN" altLang="en-US" dirty="0" smtClean="0">
                <a:solidFill>
                  <a:schemeClr val="bg1"/>
                </a:solidFill>
              </a:rPr>
              <a:t>：</a:t>
            </a:r>
            <a:r>
              <a:rPr kumimoji="1" lang="en-US" altLang="zh-CN" dirty="0" smtClean="0">
                <a:solidFill>
                  <a:schemeClr val="bg1"/>
                </a:solidFill>
              </a:rPr>
              <a:t>5</a:t>
            </a:r>
            <a:r>
              <a:rPr kumimoji="1" lang="en-US" altLang="zh-CN" dirty="0">
                <a:solidFill>
                  <a:schemeClr val="bg1"/>
                </a:solidFill>
              </a:rPr>
              <a:t>.</a:t>
            </a:r>
            <a:r>
              <a:rPr kumimoji="1" lang="zh-CN" altLang="en-US" dirty="0">
                <a:solidFill>
                  <a:schemeClr val="bg1"/>
                </a:solidFill>
              </a:rPr>
              <a:t>医疗信息追踪</a:t>
            </a:r>
            <a:r>
              <a:rPr kumimoji="1" lang="zh-CN" altLang="en-US" dirty="0" smtClean="0">
                <a:solidFill>
                  <a:schemeClr val="bg1"/>
                </a:solidFill>
              </a:rPr>
              <a:t>：</a:t>
            </a:r>
            <a:r>
              <a:rPr kumimoji="1" lang="en-US" altLang="zh-CN" dirty="0" smtClean="0">
                <a:solidFill>
                  <a:schemeClr val="bg1"/>
                </a:solidFill>
              </a:rPr>
              <a:t>6</a:t>
            </a:r>
            <a:r>
              <a:rPr kumimoji="1" lang="en-US" altLang="zh-CN" dirty="0">
                <a:solidFill>
                  <a:schemeClr val="bg1"/>
                </a:solidFill>
              </a:rPr>
              <a:t>. </a:t>
            </a:r>
            <a:r>
              <a:rPr kumimoji="1" lang="zh-CN" altLang="en-US" dirty="0">
                <a:solidFill>
                  <a:schemeClr val="bg1"/>
                </a:solidFill>
              </a:rPr>
              <a:t>军事</a:t>
            </a:r>
            <a:r>
              <a:rPr kumimoji="1" lang="en-US" altLang="zh-CN" dirty="0">
                <a:solidFill>
                  <a:schemeClr val="bg1"/>
                </a:solidFill>
              </a:rPr>
              <a:t>/</a:t>
            </a:r>
            <a:r>
              <a:rPr kumimoji="1" lang="zh-CN" altLang="en-US" dirty="0">
                <a:solidFill>
                  <a:schemeClr val="bg1"/>
                </a:solidFill>
              </a:rPr>
              <a:t>国防</a:t>
            </a:r>
            <a:r>
              <a:rPr kumimoji="1" lang="en-US" altLang="zh-CN" dirty="0">
                <a:solidFill>
                  <a:schemeClr val="bg1"/>
                </a:solidFill>
              </a:rPr>
              <a:t>/</a:t>
            </a:r>
            <a:r>
              <a:rPr kumimoji="1" lang="zh-CN" altLang="en-US" dirty="0">
                <a:solidFill>
                  <a:schemeClr val="bg1"/>
                </a:solidFill>
              </a:rPr>
              <a:t>国家安全</a:t>
            </a:r>
            <a:r>
              <a:rPr kumimoji="1" lang="zh-CN" altLang="en-US" dirty="0" smtClean="0">
                <a:solidFill>
                  <a:schemeClr val="bg1"/>
                </a:solidFill>
              </a:rPr>
              <a:t>：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11" name="音频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35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144"/>
    </mc:Choice>
    <mc:Fallback>
      <p:transition spd="slow" advTm="116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ED4022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3914913" y="1992832"/>
            <a:ext cx="3262432" cy="1015663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lang="zh-CN" altLang="en-US" sz="60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3724539" y="3275678"/>
            <a:ext cx="3791206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future of RFID</a:t>
            </a:r>
            <a:endParaRPr lang="en-US" altLang="zh-CN" sz="3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53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28"/>
    </mc:Choice>
    <mc:Fallback>
      <p:transition spd="slow" advTm="4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0" y="-13281"/>
            <a:ext cx="4434609" cy="832147"/>
            <a:chOff x="0" y="-13281"/>
            <a:chExt cx="4434609" cy="832147"/>
          </a:xfrm>
        </p:grpSpPr>
        <p:sp>
          <p:nvSpPr>
            <p:cNvPr id="3" name="TextBox 76"/>
            <p:cNvSpPr txBox="1"/>
            <p:nvPr/>
          </p:nvSpPr>
          <p:spPr>
            <a:xfrm>
              <a:off x="443585" y="173615"/>
              <a:ext cx="17844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rgbClr val="ED402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RFID</a:t>
              </a:r>
              <a:r>
                <a:rPr lang="zh-CN" altLang="en-US" sz="2000" dirty="0">
                  <a:solidFill>
                    <a:srgbClr val="ED402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前景展望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09433" y="506473"/>
              <a:ext cx="40251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1400" dirty="0" smtClean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The future of RFID</a:t>
              </a:r>
              <a:endParaRPr lang="en-US" altLang="zh-CN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Freeform 5"/>
            <p:cNvSpPr/>
            <p:nvPr/>
          </p:nvSpPr>
          <p:spPr bwMode="auto">
            <a:xfrm flipH="1">
              <a:off x="0" y="-13281"/>
              <a:ext cx="409433" cy="832147"/>
            </a:xfrm>
            <a:custGeom>
              <a:avLst/>
              <a:gdLst>
                <a:gd name="T0" fmla="*/ 1462 w 2332"/>
                <a:gd name="T1" fmla="*/ 0 h 3907"/>
                <a:gd name="T2" fmla="*/ 2332 w 2332"/>
                <a:gd name="T3" fmla="*/ 0 h 3907"/>
                <a:gd name="T4" fmla="*/ 2332 w 2332"/>
                <a:gd name="T5" fmla="*/ 3907 h 3907"/>
                <a:gd name="T6" fmla="*/ 0 w 2332"/>
                <a:gd name="T7" fmla="*/ 2595 h 3907"/>
                <a:gd name="T8" fmla="*/ 1462 w 2332"/>
                <a:gd name="T9" fmla="*/ 0 h 3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2" h="3907">
                  <a:moveTo>
                    <a:pt x="1462" y="0"/>
                  </a:moveTo>
                  <a:lnTo>
                    <a:pt x="2332" y="0"/>
                  </a:lnTo>
                  <a:lnTo>
                    <a:pt x="2332" y="3907"/>
                  </a:lnTo>
                  <a:lnTo>
                    <a:pt x="0" y="2595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ED4022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671801" y="1030651"/>
            <a:ext cx="10221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RFID </a:t>
            </a:r>
            <a:r>
              <a:rPr kumimoji="1" lang="zh-CN" altLang="en-US" dirty="0">
                <a:solidFill>
                  <a:schemeClr val="bg1"/>
                </a:solidFill>
              </a:rPr>
              <a:t>技术在国外发展非常迅速，射频识别产品种类繁多。在北美、欧洲、及</a:t>
            </a:r>
            <a:r>
              <a:rPr kumimoji="1" lang="zh-CN" altLang="en-US" dirty="0" smtClean="0">
                <a:solidFill>
                  <a:schemeClr val="bg1"/>
                </a:solidFill>
              </a:rPr>
              <a:t>亚太等地区</a:t>
            </a:r>
            <a:endParaRPr kumimoji="1" lang="zh-CN" altLang="en-US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RFID </a:t>
            </a:r>
            <a:r>
              <a:rPr kumimoji="1" lang="zh-CN" altLang="en-US" dirty="0">
                <a:solidFill>
                  <a:schemeClr val="bg1"/>
                </a:solidFill>
              </a:rPr>
              <a:t>技术被广泛应用于工业自动化、商业自动化、交通运输控制管理等众多领域。在国内</a:t>
            </a:r>
            <a:r>
              <a:rPr kumimoji="1" lang="zh-CN" altLang="en-US" dirty="0" smtClean="0">
                <a:solidFill>
                  <a:schemeClr val="bg1"/>
                </a:solidFill>
              </a:rPr>
              <a:t>还没有</a:t>
            </a:r>
            <a:r>
              <a:rPr kumimoji="1" lang="zh-CN" altLang="en-US" dirty="0" smtClean="0">
                <a:solidFill>
                  <a:schemeClr val="bg1"/>
                </a:solidFill>
              </a:rPr>
              <a:t>形成高端</a:t>
            </a:r>
            <a:r>
              <a:rPr kumimoji="1" lang="en-US" altLang="zh-CN" dirty="0" smtClean="0">
                <a:solidFill>
                  <a:schemeClr val="bg1"/>
                </a:solidFill>
              </a:rPr>
              <a:t>RFID</a:t>
            </a:r>
            <a:r>
              <a:rPr kumimoji="1" lang="zh-CN" altLang="en-US" dirty="0" smtClean="0">
                <a:solidFill>
                  <a:schemeClr val="bg1"/>
                </a:solidFill>
              </a:rPr>
              <a:t>技术的大规模产业化应用</a:t>
            </a:r>
            <a:r>
              <a:rPr kumimoji="1" lang="zh-CN" altLang="en-US" dirty="0" smtClean="0">
                <a:solidFill>
                  <a:schemeClr val="bg1"/>
                </a:solidFill>
              </a:rPr>
              <a:t>。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zh-CN" altLang="en-US" dirty="0" smtClean="0">
                <a:solidFill>
                  <a:schemeClr val="bg1"/>
                </a:solidFill>
              </a:rPr>
              <a:t>在</a:t>
            </a:r>
            <a:r>
              <a:rPr kumimoji="1" lang="zh-CN" altLang="en-US" dirty="0">
                <a:solidFill>
                  <a:schemeClr val="bg1"/>
                </a:solidFill>
              </a:rPr>
              <a:t>我国</a:t>
            </a:r>
            <a:r>
              <a:rPr kumimoji="1" lang="en-US" altLang="zh-CN" dirty="0">
                <a:solidFill>
                  <a:schemeClr val="bg1"/>
                </a:solidFill>
              </a:rPr>
              <a:t>, RFID </a:t>
            </a:r>
            <a:r>
              <a:rPr kumimoji="1" lang="zh-CN" altLang="en-US" dirty="0">
                <a:solidFill>
                  <a:schemeClr val="bg1"/>
                </a:solidFill>
              </a:rPr>
              <a:t>技术起步较晚</a:t>
            </a:r>
            <a:r>
              <a:rPr kumimoji="1" lang="en-US" altLang="zh-CN" dirty="0">
                <a:solidFill>
                  <a:schemeClr val="bg1"/>
                </a:solidFill>
              </a:rPr>
              <a:t>, </a:t>
            </a:r>
            <a:r>
              <a:rPr kumimoji="1" lang="zh-CN" altLang="en-US" dirty="0">
                <a:solidFill>
                  <a:schemeClr val="bg1"/>
                </a:solidFill>
              </a:rPr>
              <a:t>应用的领域主要集中在公共交通</a:t>
            </a:r>
            <a:r>
              <a:rPr kumimoji="1" lang="zh-CN" altLang="en-US" dirty="0" smtClean="0">
                <a:solidFill>
                  <a:schemeClr val="bg1"/>
                </a:solidFill>
              </a:rPr>
              <a:t>、地铁</a:t>
            </a:r>
            <a:r>
              <a:rPr kumimoji="1" lang="zh-CN" altLang="en-US" dirty="0">
                <a:solidFill>
                  <a:schemeClr val="bg1"/>
                </a:solidFill>
              </a:rPr>
              <a:t>、校园、社会保障等方面。随着物联网的发展，</a:t>
            </a:r>
            <a:r>
              <a:rPr kumimoji="1" lang="zh-CN" altLang="en-US" dirty="0" smtClean="0">
                <a:solidFill>
                  <a:schemeClr val="bg1"/>
                </a:solidFill>
              </a:rPr>
              <a:t>我国也将逐步推进高端</a:t>
            </a:r>
            <a:r>
              <a:rPr kumimoji="1" lang="en-US" altLang="zh-CN" dirty="0" smtClean="0">
                <a:solidFill>
                  <a:schemeClr val="bg1"/>
                </a:solidFill>
              </a:rPr>
              <a:t>RFID</a:t>
            </a:r>
            <a:r>
              <a:rPr kumimoji="1" lang="zh-CN" altLang="en-US" dirty="0" smtClean="0">
                <a:solidFill>
                  <a:schemeClr val="bg1"/>
                </a:solidFill>
              </a:rPr>
              <a:t>技术的</a:t>
            </a:r>
            <a:r>
              <a:rPr kumimoji="1" lang="zh-CN" altLang="en-US" dirty="0">
                <a:solidFill>
                  <a:schemeClr val="bg1"/>
                </a:solidFill>
              </a:rPr>
              <a:t>大规模</a:t>
            </a:r>
            <a:r>
              <a:rPr kumimoji="1" lang="zh-CN" altLang="en-US" dirty="0" smtClean="0">
                <a:solidFill>
                  <a:schemeClr val="bg1"/>
                </a:solidFill>
              </a:rPr>
              <a:t>应用。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 smtClean="0">
                <a:solidFill>
                  <a:schemeClr val="bg1"/>
                </a:solidFill>
              </a:rPr>
              <a:t>相信</a:t>
            </a:r>
            <a:r>
              <a:rPr kumimoji="1" lang="zh-CN" altLang="en-US" dirty="0">
                <a:solidFill>
                  <a:schemeClr val="bg1"/>
                </a:solidFill>
              </a:rPr>
              <a:t>随着</a:t>
            </a:r>
            <a:r>
              <a:rPr kumimoji="1" lang="en-US" altLang="zh-CN" dirty="0">
                <a:solidFill>
                  <a:schemeClr val="bg1"/>
                </a:solidFill>
              </a:rPr>
              <a:t>RFID </a:t>
            </a:r>
            <a:r>
              <a:rPr kumimoji="1" lang="zh-CN" altLang="en-US" dirty="0">
                <a:solidFill>
                  <a:schemeClr val="bg1"/>
                </a:solidFill>
              </a:rPr>
              <a:t>技术的发展、标准化的推进、安全性问题的解决等</a:t>
            </a:r>
            <a:r>
              <a:rPr kumimoji="1" lang="zh-CN" altLang="en-US" dirty="0" smtClean="0">
                <a:solidFill>
                  <a:schemeClr val="bg1"/>
                </a:solidFill>
              </a:rPr>
              <a:t>，</a:t>
            </a:r>
            <a:r>
              <a:rPr kumimoji="1" lang="en-US" altLang="zh-CN" dirty="0" smtClean="0">
                <a:solidFill>
                  <a:schemeClr val="bg1"/>
                </a:solidFill>
              </a:rPr>
              <a:t>RFID</a:t>
            </a:r>
            <a:r>
              <a:rPr kumimoji="1" lang="zh-CN" altLang="en-US" dirty="0" smtClean="0">
                <a:solidFill>
                  <a:schemeClr val="bg1"/>
                </a:solidFill>
              </a:rPr>
              <a:t>在</a:t>
            </a:r>
            <a:r>
              <a:rPr kumimoji="1" lang="zh-CN" altLang="en-US" dirty="0">
                <a:solidFill>
                  <a:schemeClr val="bg1"/>
                </a:solidFill>
              </a:rPr>
              <a:t>未来几年的应用会</a:t>
            </a:r>
            <a:r>
              <a:rPr kumimoji="1" lang="zh-CN" altLang="en-US" dirty="0" smtClean="0">
                <a:solidFill>
                  <a:schemeClr val="bg1"/>
                </a:solidFill>
              </a:rPr>
              <a:t>随着物联网技术</a:t>
            </a:r>
            <a:r>
              <a:rPr kumimoji="1" lang="zh-CN" altLang="en-US" dirty="0">
                <a:solidFill>
                  <a:schemeClr val="bg1"/>
                </a:solidFill>
              </a:rPr>
              <a:t>的发展</a:t>
            </a:r>
            <a:r>
              <a:rPr kumimoji="1" lang="zh-CN" altLang="en-US" dirty="0" smtClean="0">
                <a:solidFill>
                  <a:schemeClr val="bg1"/>
                </a:solidFill>
              </a:rPr>
              <a:t>而更深入</a:t>
            </a:r>
            <a:r>
              <a:rPr kumimoji="1" lang="zh-CN" altLang="en-US" dirty="0">
                <a:solidFill>
                  <a:schemeClr val="bg1"/>
                </a:solidFill>
              </a:rPr>
              <a:t>地</a:t>
            </a:r>
            <a:r>
              <a:rPr kumimoji="1" lang="zh-CN" altLang="en-US" dirty="0" smtClean="0">
                <a:solidFill>
                  <a:schemeClr val="bg1"/>
                </a:solidFill>
              </a:rPr>
              <a:t>应用于各个</a:t>
            </a:r>
            <a:r>
              <a:rPr kumimoji="1" lang="zh-CN" altLang="en-US" dirty="0">
                <a:solidFill>
                  <a:schemeClr val="bg1"/>
                </a:solidFill>
              </a:rPr>
              <a:t>领域，成为新的发展亮点。</a:t>
            </a:r>
          </a:p>
        </p:txBody>
      </p:sp>
      <p:pic>
        <p:nvPicPr>
          <p:cNvPr id="13" name="音频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857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275"/>
    </mc:Choice>
    <mc:Fallback>
      <p:transition spd="slow" advTm="55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Line 15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 flipV="1">
            <a:off x="3459637" y="0"/>
            <a:ext cx="7651028" cy="6860440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PA_Line 16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8045145" y="-179684"/>
            <a:ext cx="4011737" cy="7040124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PA_Line 17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>
            <a:off x="1517715" y="-37707"/>
            <a:ext cx="10674284" cy="4949588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PA_Line 18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 flipV="1">
            <a:off x="9747262" y="-179684"/>
            <a:ext cx="1891058" cy="7033554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2" name="PA_椭圆 1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9105344" y="1710670"/>
            <a:ext cx="100222" cy="100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" name="PA_椭圆 2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0435706" y="4050757"/>
            <a:ext cx="100222" cy="100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" name="PA_任意多边形 5"/>
          <p:cNvSpPr/>
          <p:nvPr>
            <p:custDataLst>
              <p:tags r:id="rId7"/>
            </p:custDataLst>
          </p:nvPr>
        </p:nvSpPr>
        <p:spPr bwMode="auto">
          <a:xfrm>
            <a:off x="9257122" y="0"/>
            <a:ext cx="2926691" cy="4911881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ED4022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rgbClr val="00183C"/>
              </a:solidFill>
            </a:endParaRPr>
          </a:p>
        </p:txBody>
      </p:sp>
      <p:sp>
        <p:nvSpPr>
          <p:cNvPr id="15" name="PA_椭圆 1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847630" y="2860740"/>
            <a:ext cx="100222" cy="10022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" name="TextBox 76"/>
          <p:cNvSpPr txBox="1"/>
          <p:nvPr/>
        </p:nvSpPr>
        <p:spPr>
          <a:xfrm>
            <a:off x="740874" y="2997736"/>
            <a:ext cx="55006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</a:t>
            </a:r>
            <a:endParaRPr lang="zh-CN" altLang="en-US" sz="7200" dirty="0">
              <a:solidFill>
                <a:srgbClr val="ED40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29"/>
    </mc:Choice>
    <mc:Fallback>
      <p:transition spd="slow" advTm="7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flipH="1">
            <a:off x="545493" y="-179684"/>
            <a:ext cx="3196202" cy="7130016"/>
            <a:chOff x="8442118" y="-179684"/>
            <a:chExt cx="3196202" cy="7130016"/>
          </a:xfrm>
        </p:grpSpPr>
        <p:sp>
          <p:nvSpPr>
            <p:cNvPr id="5" name="Line 16"/>
            <p:cNvSpPr>
              <a:spLocks noChangeShapeType="1"/>
            </p:cNvSpPr>
            <p:nvPr/>
          </p:nvSpPr>
          <p:spPr bwMode="auto">
            <a:xfrm>
              <a:off x="8442118" y="0"/>
              <a:ext cx="1966175" cy="6950332"/>
            </a:xfrm>
            <a:prstGeom prst="line">
              <a:avLst/>
            </a:prstGeom>
            <a:noFill/>
            <a:ln w="7938" cap="flat">
              <a:solidFill>
                <a:schemeClr val="bg1">
                  <a:lumMod val="95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Line 18"/>
            <p:cNvSpPr>
              <a:spLocks noChangeShapeType="1"/>
            </p:cNvSpPr>
            <p:nvPr/>
          </p:nvSpPr>
          <p:spPr bwMode="auto">
            <a:xfrm flipV="1">
              <a:off x="8442118" y="-179684"/>
              <a:ext cx="3196202" cy="7037684"/>
            </a:xfrm>
            <a:prstGeom prst="line">
              <a:avLst/>
            </a:prstGeom>
            <a:noFill/>
            <a:ln w="7938" cap="flat">
              <a:solidFill>
                <a:schemeClr val="bg1">
                  <a:lumMod val="95000"/>
                </a:schemeClr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7" name="Freeform 5"/>
          <p:cNvSpPr/>
          <p:nvPr/>
        </p:nvSpPr>
        <p:spPr bwMode="auto">
          <a:xfrm flipH="1" flipV="1">
            <a:off x="-2" y="254523"/>
            <a:ext cx="3054286" cy="6609201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32" h="3907">
                <a:moveTo>
                  <a:pt x="1462" y="0"/>
                </a:moveTo>
                <a:lnTo>
                  <a:pt x="2332" y="0"/>
                </a:lnTo>
                <a:lnTo>
                  <a:pt x="2332" y="3907"/>
                </a:lnTo>
                <a:lnTo>
                  <a:pt x="0" y="2595"/>
                </a:lnTo>
                <a:lnTo>
                  <a:pt x="1462" y="0"/>
                </a:lnTo>
                <a:close/>
              </a:path>
            </a:pathLst>
          </a:custGeom>
          <a:solidFill>
            <a:srgbClr val="ED4022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rgbClr val="00183C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9307" y="2197894"/>
            <a:ext cx="175839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54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1"/>
          <p:cNvSpPr>
            <a:spLocks noChangeArrowheads="1"/>
          </p:cNvSpPr>
          <p:nvPr/>
        </p:nvSpPr>
        <p:spPr bwMode="auto">
          <a:xfrm>
            <a:off x="6348911" y="1257313"/>
            <a:ext cx="727831" cy="727831"/>
          </a:xfrm>
          <a:prstGeom prst="roundRect">
            <a:avLst/>
          </a:prstGeom>
          <a:solidFill>
            <a:srgbClr val="ED4022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TextBox 32"/>
          <p:cNvSpPr txBox="1">
            <a:spLocks noChangeArrowheads="1"/>
          </p:cNvSpPr>
          <p:nvPr/>
        </p:nvSpPr>
        <p:spPr bwMode="auto">
          <a:xfrm>
            <a:off x="6412104" y="1335488"/>
            <a:ext cx="6014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dirty="0" smtClean="0">
                <a:solidFill>
                  <a:schemeClr val="bg1">
                    <a:lumMod val="95000"/>
                  </a:schemeClr>
                </a:solidFill>
                <a:ea typeface="微软雅黑" panose="020B0503020204020204" pitchFamily="34" charset="-122"/>
              </a:rPr>
              <a:t>01</a:t>
            </a:r>
            <a:endParaRPr lang="zh-CN" altLang="en-US" sz="3200" dirty="0">
              <a:solidFill>
                <a:schemeClr val="bg1">
                  <a:lumMod val="9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256977" y="1677367"/>
            <a:ext cx="31224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Introduce to </a:t>
            </a:r>
            <a:r>
              <a:rPr lang="en-US" altLang="zh-CN" sz="1400" dirty="0">
                <a:solidFill>
                  <a:schemeClr val="bg1"/>
                </a:solidFill>
              </a:rPr>
              <a:t>Automatic Identification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76"/>
          <p:cNvSpPr txBox="1"/>
          <p:nvPr/>
        </p:nvSpPr>
        <p:spPr>
          <a:xfrm>
            <a:off x="2955113" y="360075"/>
            <a:ext cx="6539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Topic:</a:t>
            </a:r>
            <a:r>
              <a:rPr lang="zh-CN" altLang="en-US" sz="3600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从自动识别技术到</a:t>
            </a:r>
            <a:r>
              <a:rPr lang="en-US" altLang="zh-CN" sz="3600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RFID</a:t>
            </a:r>
            <a:endParaRPr lang="zh-CN" altLang="en-US" sz="3600" dirty="0">
              <a:solidFill>
                <a:srgbClr val="ED40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"/>
          <p:cNvSpPr>
            <a:spLocks noChangeArrowheads="1"/>
          </p:cNvSpPr>
          <p:nvPr/>
        </p:nvSpPr>
        <p:spPr bwMode="auto">
          <a:xfrm>
            <a:off x="6348911" y="2501778"/>
            <a:ext cx="727831" cy="727831"/>
          </a:xfrm>
          <a:prstGeom prst="roundRect">
            <a:avLst/>
          </a:prstGeom>
          <a:solidFill>
            <a:srgbClr val="ED4022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TextBox 32"/>
          <p:cNvSpPr txBox="1">
            <a:spLocks noChangeArrowheads="1"/>
          </p:cNvSpPr>
          <p:nvPr/>
        </p:nvSpPr>
        <p:spPr bwMode="auto">
          <a:xfrm>
            <a:off x="6412104" y="2579953"/>
            <a:ext cx="6014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dirty="0" smtClean="0">
                <a:solidFill>
                  <a:schemeClr val="bg1">
                    <a:lumMod val="95000"/>
                  </a:schemeClr>
                </a:solidFill>
                <a:ea typeface="微软雅黑" panose="020B0503020204020204" pitchFamily="34" charset="-122"/>
              </a:rPr>
              <a:t>02</a:t>
            </a:r>
            <a:endParaRPr lang="zh-CN" altLang="en-US" sz="3200" dirty="0">
              <a:solidFill>
                <a:schemeClr val="bg1">
                  <a:lumMod val="9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256977" y="2921832"/>
            <a:ext cx="32672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</a:t>
            </a:r>
            <a:r>
              <a:rPr lang="zh-CN" altLang="en-US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Automatic</a:t>
            </a:r>
            <a:r>
              <a:rPr lang="zh-CN" altLang="en-US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Identification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76"/>
          <p:cNvSpPr txBox="1"/>
          <p:nvPr/>
        </p:nvSpPr>
        <p:spPr>
          <a:xfrm>
            <a:off x="2565233" y="7706147"/>
            <a:ext cx="2897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请在此添加标题</a:t>
            </a:r>
            <a:endParaRPr lang="zh-CN" altLang="en-US" sz="2800" dirty="0">
              <a:solidFill>
                <a:srgbClr val="ED40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椭圆 1"/>
          <p:cNvSpPr>
            <a:spLocks noChangeArrowheads="1"/>
          </p:cNvSpPr>
          <p:nvPr/>
        </p:nvSpPr>
        <p:spPr bwMode="auto">
          <a:xfrm>
            <a:off x="6348911" y="3749140"/>
            <a:ext cx="727831" cy="727831"/>
          </a:xfrm>
          <a:prstGeom prst="roundRect">
            <a:avLst/>
          </a:prstGeom>
          <a:solidFill>
            <a:srgbClr val="ED4022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32"/>
          <p:cNvSpPr txBox="1">
            <a:spLocks noChangeArrowheads="1"/>
          </p:cNvSpPr>
          <p:nvPr/>
        </p:nvSpPr>
        <p:spPr bwMode="auto">
          <a:xfrm>
            <a:off x="6412104" y="3827315"/>
            <a:ext cx="6014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dirty="0" smtClean="0">
                <a:solidFill>
                  <a:schemeClr val="bg1">
                    <a:lumMod val="95000"/>
                  </a:schemeClr>
                </a:solidFill>
                <a:ea typeface="微软雅黑" panose="020B0503020204020204" pitchFamily="34" charset="-122"/>
              </a:rPr>
              <a:t>03</a:t>
            </a:r>
            <a:endParaRPr lang="zh-CN" altLang="en-US" sz="3200" dirty="0">
              <a:solidFill>
                <a:schemeClr val="bg1">
                  <a:lumMod val="9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256977" y="4169194"/>
            <a:ext cx="34174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From</a:t>
            </a:r>
            <a:r>
              <a:rPr lang="zh-CN" altLang="en-US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Automatic</a:t>
            </a:r>
            <a:r>
              <a:rPr lang="zh-CN" altLang="en-US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Identification</a:t>
            </a:r>
            <a:r>
              <a:rPr lang="zh-CN" altLang="en-US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</a:t>
            </a:r>
            <a:r>
              <a:rPr lang="zh-CN" altLang="en-US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RFID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76"/>
          <p:cNvSpPr txBox="1"/>
          <p:nvPr/>
        </p:nvSpPr>
        <p:spPr>
          <a:xfrm>
            <a:off x="7256976" y="1257313"/>
            <a:ext cx="37484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何为自动识别技术</a:t>
            </a:r>
            <a:endParaRPr lang="zh-CN" altLang="en-US" sz="2800" dirty="0">
              <a:solidFill>
                <a:srgbClr val="ED40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1"/>
          <p:cNvSpPr>
            <a:spLocks noChangeArrowheads="1"/>
          </p:cNvSpPr>
          <p:nvPr/>
        </p:nvSpPr>
        <p:spPr bwMode="auto">
          <a:xfrm>
            <a:off x="6348911" y="4989432"/>
            <a:ext cx="727831" cy="727831"/>
          </a:xfrm>
          <a:prstGeom prst="roundRect">
            <a:avLst/>
          </a:prstGeom>
          <a:solidFill>
            <a:srgbClr val="ED4022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TextBox 32"/>
          <p:cNvSpPr txBox="1">
            <a:spLocks noChangeArrowheads="1"/>
          </p:cNvSpPr>
          <p:nvPr/>
        </p:nvSpPr>
        <p:spPr bwMode="auto">
          <a:xfrm>
            <a:off x="6412104" y="5067607"/>
            <a:ext cx="60144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dirty="0" smtClean="0">
                <a:solidFill>
                  <a:schemeClr val="bg1">
                    <a:lumMod val="95000"/>
                  </a:schemeClr>
                </a:solidFill>
                <a:ea typeface="微软雅黑" panose="020B0503020204020204" pitchFamily="34" charset="-122"/>
              </a:rPr>
              <a:t>04</a:t>
            </a:r>
            <a:endParaRPr lang="zh-CN" altLang="en-US" sz="3200" dirty="0">
              <a:solidFill>
                <a:schemeClr val="bg1">
                  <a:lumMod val="9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256977" y="5409486"/>
            <a:ext cx="17545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</a:t>
            </a:r>
            <a:r>
              <a:rPr lang="zh-CN" altLang="en-US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future</a:t>
            </a:r>
            <a:r>
              <a:rPr lang="zh-CN" altLang="en-US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</a:t>
            </a:r>
            <a:r>
              <a:rPr lang="zh-CN" altLang="en-US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RFID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76"/>
          <p:cNvSpPr txBox="1"/>
          <p:nvPr/>
        </p:nvSpPr>
        <p:spPr>
          <a:xfrm>
            <a:off x="7256976" y="4943136"/>
            <a:ext cx="28970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RFID</a:t>
            </a:r>
            <a:r>
              <a:rPr lang="zh-CN" altLang="en-US" sz="2800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前景展望</a:t>
            </a:r>
            <a:endParaRPr lang="zh-CN" altLang="en-US" sz="2800" dirty="0">
              <a:solidFill>
                <a:srgbClr val="ED40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76"/>
          <p:cNvSpPr txBox="1"/>
          <p:nvPr/>
        </p:nvSpPr>
        <p:spPr>
          <a:xfrm>
            <a:off x="7139935" y="2427047"/>
            <a:ext cx="37484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自动识别技术应用实例</a:t>
            </a:r>
            <a:endParaRPr lang="zh-CN" altLang="en-US" sz="2800" dirty="0">
              <a:solidFill>
                <a:srgbClr val="ED40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76"/>
          <p:cNvSpPr txBox="1"/>
          <p:nvPr/>
        </p:nvSpPr>
        <p:spPr>
          <a:xfrm>
            <a:off x="7256975" y="3695774"/>
            <a:ext cx="4189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从自动识别到</a:t>
            </a:r>
            <a:r>
              <a:rPr lang="en-US" altLang="zh-CN" sz="2800" dirty="0" smtClean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RFID</a:t>
            </a:r>
            <a:endParaRPr lang="zh-CN" altLang="en-US" sz="2800" dirty="0">
              <a:solidFill>
                <a:srgbClr val="ED402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9" name="音频 2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15"/>
    </mc:Choice>
    <mc:Fallback>
      <p:transition spd="slow" advTm="7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ED4022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4464784" y="1992830"/>
            <a:ext cx="3262432" cy="1015663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endParaRPr lang="zh-CN" altLang="en-US" sz="6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3349536" y="3445415"/>
            <a:ext cx="8755359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Introduce to </a:t>
            </a:r>
            <a:r>
              <a:rPr lang="en-US" altLang="zh-CN" sz="3200" dirty="0">
                <a:solidFill>
                  <a:schemeClr val="bg1"/>
                </a:solidFill>
              </a:rPr>
              <a:t>Automatic Identification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音频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37"/>
    </mc:Choice>
    <mc:Fallback>
      <p:transition spd="slow" advTm="4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0" y="-13281"/>
            <a:ext cx="4434609" cy="868504"/>
            <a:chOff x="0" y="-13281"/>
            <a:chExt cx="4434609" cy="868504"/>
          </a:xfrm>
        </p:grpSpPr>
        <p:sp>
          <p:nvSpPr>
            <p:cNvPr id="2" name="TextBox 76"/>
            <p:cNvSpPr txBox="1"/>
            <p:nvPr/>
          </p:nvSpPr>
          <p:spPr>
            <a:xfrm>
              <a:off x="443585" y="173615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rgbClr val="ED402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自动识别技术</a:t>
              </a:r>
              <a:endParaRPr lang="zh-CN" altLang="en-US" sz="2000" dirty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409433" y="506473"/>
              <a:ext cx="4025176" cy="3487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bg1"/>
                  </a:solidFill>
                </a:rPr>
                <a:t>Automatic Identification</a:t>
              </a:r>
              <a:endPara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Freeform 5"/>
            <p:cNvSpPr/>
            <p:nvPr/>
          </p:nvSpPr>
          <p:spPr bwMode="auto">
            <a:xfrm flipH="1">
              <a:off x="0" y="-13281"/>
              <a:ext cx="409433" cy="832147"/>
            </a:xfrm>
            <a:custGeom>
              <a:avLst/>
              <a:gdLst>
                <a:gd name="T0" fmla="*/ 1462 w 2332"/>
                <a:gd name="T1" fmla="*/ 0 h 3907"/>
                <a:gd name="T2" fmla="*/ 2332 w 2332"/>
                <a:gd name="T3" fmla="*/ 0 h 3907"/>
                <a:gd name="T4" fmla="*/ 2332 w 2332"/>
                <a:gd name="T5" fmla="*/ 3907 h 3907"/>
                <a:gd name="T6" fmla="*/ 0 w 2332"/>
                <a:gd name="T7" fmla="*/ 2595 h 3907"/>
                <a:gd name="T8" fmla="*/ 1462 w 2332"/>
                <a:gd name="T9" fmla="*/ 0 h 3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2" h="3907">
                  <a:moveTo>
                    <a:pt x="1462" y="0"/>
                  </a:moveTo>
                  <a:lnTo>
                    <a:pt x="2332" y="0"/>
                  </a:lnTo>
                  <a:lnTo>
                    <a:pt x="2332" y="3907"/>
                  </a:lnTo>
                  <a:lnTo>
                    <a:pt x="0" y="2595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ED4022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752168" y="1179871"/>
            <a:ext cx="104418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       自动</a:t>
            </a:r>
            <a:r>
              <a:rPr lang="zh-CN" altLang="en-US" dirty="0">
                <a:solidFill>
                  <a:schemeClr val="bg1"/>
                </a:solidFill>
              </a:rPr>
              <a:t>识别</a:t>
            </a:r>
            <a:r>
              <a:rPr lang="zh-CN" altLang="en-US" dirty="0" smtClean="0">
                <a:solidFill>
                  <a:schemeClr val="bg1"/>
                </a:solidFill>
              </a:rPr>
              <a:t>技术是一项非常重要的物联网技术，融合</a:t>
            </a:r>
            <a:r>
              <a:rPr lang="zh-CN" altLang="en-US" dirty="0">
                <a:solidFill>
                  <a:schemeClr val="bg1"/>
                </a:solidFill>
              </a:rPr>
              <a:t>了物理世界和信息世界，是物联网区别于其他网络（如：电信网，互联网）最独特的部分。自动识别技术可以对每个物品进行标识和识别，并可以将数据实时</a:t>
            </a:r>
            <a:r>
              <a:rPr lang="zh-CN" altLang="en-US" dirty="0" smtClean="0">
                <a:solidFill>
                  <a:schemeClr val="bg1"/>
                </a:solidFill>
              </a:rPr>
              <a:t>更新，</a:t>
            </a:r>
            <a:r>
              <a:rPr lang="zh-CN" altLang="en-US" dirty="0">
                <a:solidFill>
                  <a:schemeClr val="bg1"/>
                </a:solidFill>
              </a:rPr>
              <a:t>是物</a:t>
            </a:r>
            <a:r>
              <a:rPr lang="zh-CN" altLang="en-US" dirty="0" smtClean="0">
                <a:solidFill>
                  <a:schemeClr val="bg1"/>
                </a:solidFill>
              </a:rPr>
              <a:t>联网技术的</a:t>
            </a:r>
            <a:r>
              <a:rPr lang="zh-CN" altLang="en-US" dirty="0">
                <a:solidFill>
                  <a:schemeClr val="bg1"/>
                </a:solidFill>
              </a:rPr>
              <a:t>基石。通俗讲，自动识别技术就是能够让物品“开口说话”的一种技术。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2168" y="2580968"/>
            <a:ext cx="10441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       自动</a:t>
            </a:r>
            <a:r>
              <a:rPr lang="zh-CN" altLang="en-US" dirty="0">
                <a:solidFill>
                  <a:schemeClr val="bg1"/>
                </a:solidFill>
              </a:rPr>
              <a:t>识别</a:t>
            </a:r>
            <a:r>
              <a:rPr lang="zh-CN" altLang="en-US" dirty="0" smtClean="0">
                <a:solidFill>
                  <a:schemeClr val="bg1"/>
                </a:solidFill>
              </a:rPr>
              <a:t>技术可以自动采集数据，自动识别信息，</a:t>
            </a:r>
            <a:r>
              <a:rPr lang="zh-CN" altLang="en-US" dirty="0">
                <a:solidFill>
                  <a:schemeClr val="bg1"/>
                </a:solidFill>
              </a:rPr>
              <a:t>并自动输入计算机，使得人类得以对大量数据信息进行及时、准确的处理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r>
              <a:rPr lang="zh-CN" altLang="en-US" dirty="0">
                <a:solidFill>
                  <a:schemeClr val="bg1"/>
                </a:solidFill>
              </a:rPr>
              <a:t>在</a:t>
            </a:r>
            <a:r>
              <a:rPr lang="zh-CN" altLang="en-US" dirty="0" smtClean="0">
                <a:solidFill>
                  <a:schemeClr val="bg1"/>
                </a:solidFill>
              </a:rPr>
              <a:t>计算机信息处理系统中</a:t>
            </a:r>
            <a:r>
              <a:rPr lang="zh-CN" altLang="en-US" dirty="0">
                <a:solidFill>
                  <a:schemeClr val="bg1"/>
                </a:solidFill>
              </a:rPr>
              <a:t>，数据的采集是信息系统的基础，这些数据通过数据系统的分析和过滤，最终成为影响我们决策的信息。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2169" y="3864077"/>
            <a:ext cx="104418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按照应用领域和具体特征的分类标准，自动识别</a:t>
            </a:r>
            <a:r>
              <a:rPr lang="zh-CN" altLang="en-US" dirty="0" smtClean="0">
                <a:solidFill>
                  <a:schemeClr val="bg1"/>
                </a:solidFill>
              </a:rPr>
              <a:t>技术主要可以</a:t>
            </a:r>
            <a:r>
              <a:rPr lang="zh-CN" altLang="en-US" dirty="0">
                <a:solidFill>
                  <a:schemeClr val="bg1"/>
                </a:solidFill>
              </a:rPr>
              <a:t>分为如下七种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1.</a:t>
            </a:r>
            <a:r>
              <a:rPr kumimoji="1" lang="zh-CN" altLang="en-US" dirty="0" smtClean="0">
                <a:solidFill>
                  <a:schemeClr val="bg1"/>
                </a:solidFill>
              </a:rPr>
              <a:t>条码识别技术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2.</a:t>
            </a:r>
            <a:r>
              <a:rPr kumimoji="1" lang="zh-CN" altLang="en-US" dirty="0" smtClean="0">
                <a:solidFill>
                  <a:schemeClr val="bg1"/>
                </a:solidFill>
              </a:rPr>
              <a:t>生物识别技术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3.</a:t>
            </a:r>
            <a:r>
              <a:rPr kumimoji="1" lang="zh-CN" altLang="en-US" dirty="0" smtClean="0">
                <a:solidFill>
                  <a:schemeClr val="bg1"/>
                </a:solidFill>
              </a:rPr>
              <a:t>图像识别技术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4.</a:t>
            </a:r>
            <a:r>
              <a:rPr kumimoji="1" lang="zh-CN" altLang="en-US" dirty="0" smtClean="0">
                <a:solidFill>
                  <a:schemeClr val="bg1"/>
                </a:solidFill>
              </a:rPr>
              <a:t>磁卡识别技术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5.IC</a:t>
            </a:r>
            <a:r>
              <a:rPr kumimoji="1" lang="zh-CN" altLang="en-US" dirty="0" smtClean="0">
                <a:solidFill>
                  <a:schemeClr val="bg1"/>
                </a:solidFill>
              </a:rPr>
              <a:t>卡识别技术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6.</a:t>
            </a:r>
            <a:r>
              <a:rPr kumimoji="1" lang="zh-CN" altLang="en-US" dirty="0" smtClean="0">
                <a:solidFill>
                  <a:schemeClr val="bg1"/>
                </a:solidFill>
              </a:rPr>
              <a:t>光学字符识别技术「</a:t>
            </a:r>
            <a:r>
              <a:rPr kumimoji="1" lang="en-US" altLang="zh-CN" dirty="0" smtClean="0">
                <a:solidFill>
                  <a:schemeClr val="bg1"/>
                </a:solidFill>
              </a:rPr>
              <a:t>OCR</a:t>
            </a:r>
            <a:r>
              <a:rPr kumimoji="1" lang="zh-CN" altLang="en-US" dirty="0" smtClean="0">
                <a:solidFill>
                  <a:schemeClr val="bg1"/>
                </a:solidFill>
              </a:rPr>
              <a:t>技术」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kumimoji="1" lang="en-US" altLang="zh-CN" dirty="0" smtClean="0">
                <a:solidFill>
                  <a:schemeClr val="bg1"/>
                </a:solidFill>
              </a:rPr>
              <a:t>7.</a:t>
            </a:r>
            <a:r>
              <a:rPr kumimoji="1" lang="zh-CN" altLang="en-US" dirty="0" smtClean="0">
                <a:solidFill>
                  <a:schemeClr val="bg1"/>
                </a:solidFill>
              </a:rPr>
              <a:t>频射识别技术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13" name="音频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73"/>
    </mc:Choice>
    <mc:Fallback>
      <p:transition spd="slow" advTm="64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6"/>
          <p:cNvSpPr>
            <a:spLocks noChangeShapeType="1"/>
          </p:cNvSpPr>
          <p:nvPr/>
        </p:nvSpPr>
        <p:spPr bwMode="auto">
          <a:xfrm flipH="1">
            <a:off x="3724539" y="-179684"/>
            <a:ext cx="4072921" cy="7040124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Line 18"/>
          <p:cNvSpPr>
            <a:spLocks noChangeShapeType="1"/>
          </p:cNvSpPr>
          <p:nvPr/>
        </p:nvSpPr>
        <p:spPr bwMode="auto">
          <a:xfrm flipH="1" flipV="1">
            <a:off x="1904214" y="-1"/>
            <a:ext cx="6243498" cy="6890832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" name="Line 17"/>
          <p:cNvSpPr>
            <a:spLocks noChangeShapeType="1"/>
          </p:cNvSpPr>
          <p:nvPr/>
        </p:nvSpPr>
        <p:spPr bwMode="auto">
          <a:xfrm>
            <a:off x="0" y="2500664"/>
            <a:ext cx="12192000" cy="3271025"/>
          </a:xfrm>
          <a:prstGeom prst="line">
            <a:avLst/>
          </a:prstGeom>
          <a:noFill/>
          <a:ln w="7938" cap="flat">
            <a:solidFill>
              <a:schemeClr val="bg1">
                <a:lumMod val="9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335428" y="0"/>
            <a:ext cx="7521143" cy="6890833"/>
          </a:xfrm>
          <a:custGeom>
            <a:avLst/>
            <a:gdLst>
              <a:gd name="T0" fmla="*/ 1462 w 2332"/>
              <a:gd name="T1" fmla="*/ 0 h 3907"/>
              <a:gd name="T2" fmla="*/ 2332 w 2332"/>
              <a:gd name="T3" fmla="*/ 0 h 3907"/>
              <a:gd name="T4" fmla="*/ 2332 w 2332"/>
              <a:gd name="T5" fmla="*/ 3907 h 3907"/>
              <a:gd name="T6" fmla="*/ 0 w 2332"/>
              <a:gd name="T7" fmla="*/ 2595 h 3907"/>
              <a:gd name="T8" fmla="*/ 1462 w 2332"/>
              <a:gd name="T9" fmla="*/ 0 h 3907"/>
              <a:gd name="connsiteX0" fmla="*/ 4048 w 7779"/>
              <a:gd name="connsiteY0" fmla="*/ 0 h 10000"/>
              <a:gd name="connsiteX1" fmla="*/ 7779 w 7779"/>
              <a:gd name="connsiteY1" fmla="*/ 0 h 10000"/>
              <a:gd name="connsiteX2" fmla="*/ 7779 w 7779"/>
              <a:gd name="connsiteY2" fmla="*/ 10000 h 10000"/>
              <a:gd name="connsiteX3" fmla="*/ 0 w 7779"/>
              <a:gd name="connsiteY3" fmla="*/ 7610 h 10000"/>
              <a:gd name="connsiteX4" fmla="*/ 4048 w 7779"/>
              <a:gd name="connsiteY4" fmla="*/ 0 h 10000"/>
              <a:gd name="connsiteX0-1" fmla="*/ 5204 w 14475"/>
              <a:gd name="connsiteY0-2" fmla="*/ 0 h 9785"/>
              <a:gd name="connsiteX1-3" fmla="*/ 10000 w 14475"/>
              <a:gd name="connsiteY1-4" fmla="*/ 0 h 9785"/>
              <a:gd name="connsiteX2-5" fmla="*/ 14475 w 14475"/>
              <a:gd name="connsiteY2-6" fmla="*/ 9785 h 9785"/>
              <a:gd name="connsiteX3-7" fmla="*/ 0 w 14475"/>
              <a:gd name="connsiteY3-8" fmla="*/ 7610 h 9785"/>
              <a:gd name="connsiteX4-9" fmla="*/ 5204 w 14475"/>
              <a:gd name="connsiteY4-10" fmla="*/ 0 h 9785"/>
              <a:gd name="connsiteX0-11" fmla="*/ 5713 w 12118"/>
              <a:gd name="connsiteY0-12" fmla="*/ 0 h 10000"/>
              <a:gd name="connsiteX1-13" fmla="*/ 9026 w 12118"/>
              <a:gd name="connsiteY1-14" fmla="*/ 0 h 10000"/>
              <a:gd name="connsiteX2-15" fmla="*/ 12118 w 12118"/>
              <a:gd name="connsiteY2-16" fmla="*/ 10000 h 10000"/>
              <a:gd name="connsiteX3-17" fmla="*/ 0 w 12118"/>
              <a:gd name="connsiteY3-18" fmla="*/ 8114 h 10000"/>
              <a:gd name="connsiteX4-19" fmla="*/ 5713 w 12118"/>
              <a:gd name="connsiteY4-20" fmla="*/ 0 h 10000"/>
              <a:gd name="connsiteX0-21" fmla="*/ 6684 w 13089"/>
              <a:gd name="connsiteY0-22" fmla="*/ 0 h 10000"/>
              <a:gd name="connsiteX1-23" fmla="*/ 9997 w 13089"/>
              <a:gd name="connsiteY1-24" fmla="*/ 0 h 10000"/>
              <a:gd name="connsiteX2-25" fmla="*/ 13089 w 13089"/>
              <a:gd name="connsiteY2-26" fmla="*/ 10000 h 10000"/>
              <a:gd name="connsiteX3-27" fmla="*/ 0 w 13089"/>
              <a:gd name="connsiteY3-28" fmla="*/ 8173 h 10000"/>
              <a:gd name="connsiteX4-29" fmla="*/ 6684 w 13089"/>
              <a:gd name="connsiteY4-30" fmla="*/ 0 h 10000"/>
              <a:gd name="connsiteX0-31" fmla="*/ 2369 w 8774"/>
              <a:gd name="connsiteY0-32" fmla="*/ 0 h 10000"/>
              <a:gd name="connsiteX1-33" fmla="*/ 5682 w 8774"/>
              <a:gd name="connsiteY1-34" fmla="*/ 0 h 10000"/>
              <a:gd name="connsiteX2-35" fmla="*/ 8774 w 8774"/>
              <a:gd name="connsiteY2-36" fmla="*/ 10000 h 10000"/>
              <a:gd name="connsiteX3-37" fmla="*/ 0 w 8774"/>
              <a:gd name="connsiteY3-38" fmla="*/ 7222 h 10000"/>
              <a:gd name="connsiteX4-39" fmla="*/ 2369 w 8774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8774" h="10000">
                <a:moveTo>
                  <a:pt x="2369" y="0"/>
                </a:moveTo>
                <a:lnTo>
                  <a:pt x="5682" y="0"/>
                </a:lnTo>
                <a:lnTo>
                  <a:pt x="8774" y="10000"/>
                </a:lnTo>
                <a:lnTo>
                  <a:pt x="0" y="7222"/>
                </a:lnTo>
                <a:lnTo>
                  <a:pt x="2369" y="0"/>
                </a:lnTo>
                <a:close/>
              </a:path>
            </a:pathLst>
          </a:custGeom>
          <a:solidFill>
            <a:srgbClr val="ED4022"/>
          </a:solidFill>
          <a:ln w="28575"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/>
            <a:endParaRPr lang="zh-CN" altLang="en-US" sz="200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6" name="TextBox 76"/>
          <p:cNvSpPr txBox="1"/>
          <p:nvPr/>
        </p:nvSpPr>
        <p:spPr>
          <a:xfrm>
            <a:off x="3914912" y="1992832"/>
            <a:ext cx="3262432" cy="1015663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prstClr val="white">
                    <a:lumMod val="9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zh-CN" altLang="en-US" sz="6000" dirty="0">
              <a:solidFill>
                <a:prstClr val="white">
                  <a:lumMod val="9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76"/>
          <p:cNvSpPr txBox="1"/>
          <p:nvPr/>
        </p:nvSpPr>
        <p:spPr>
          <a:xfrm>
            <a:off x="3465871" y="3512928"/>
            <a:ext cx="5855110" cy="107721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zh-CN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</a:t>
            </a:r>
            <a:r>
              <a:rPr lang="zh-CN" altLang="en-US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</a:t>
            </a:r>
            <a:endParaRPr lang="en-US" altLang="zh-CN" sz="32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en-US" altLang="zh-CN" sz="3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Automatic</a:t>
            </a:r>
            <a:r>
              <a:rPr lang="zh-CN" altLang="en-US" sz="3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Identification</a:t>
            </a:r>
          </a:p>
        </p:txBody>
      </p:sp>
      <p:pic>
        <p:nvPicPr>
          <p:cNvPr id="14" name="音频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02"/>
    </mc:Choice>
    <mc:Fallback>
      <p:transition spd="slow" advTm="4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/>
        </p:nvGrpSpPr>
        <p:grpSpPr>
          <a:xfrm>
            <a:off x="0" y="-13281"/>
            <a:ext cx="4434609" cy="868504"/>
            <a:chOff x="0" y="-13281"/>
            <a:chExt cx="4434609" cy="868504"/>
          </a:xfrm>
        </p:grpSpPr>
        <p:sp>
          <p:nvSpPr>
            <p:cNvPr id="7" name="TextBox 76"/>
            <p:cNvSpPr txBox="1"/>
            <p:nvPr/>
          </p:nvSpPr>
          <p:spPr>
            <a:xfrm>
              <a:off x="443585" y="173615"/>
              <a:ext cx="27494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rgbClr val="ED402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自动识别技术应用举例</a:t>
              </a:r>
              <a:endParaRPr lang="zh-CN" altLang="en-US" sz="2000" dirty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09433" y="506473"/>
              <a:ext cx="4025176" cy="3487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 smtClean="0">
                  <a:solidFill>
                    <a:schemeClr val="bg1"/>
                  </a:solidFill>
                </a:rPr>
                <a:t>Example of </a:t>
              </a:r>
              <a:r>
                <a:rPr lang="zh-CN" altLang="en-US" sz="14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400" dirty="0" smtClean="0">
                  <a:solidFill>
                    <a:schemeClr val="bg1"/>
                  </a:solidFill>
                </a:rPr>
                <a:t>Automatic</a:t>
              </a:r>
              <a:r>
                <a:rPr lang="zh-CN" altLang="en-US" sz="14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400" dirty="0" smtClean="0">
                  <a:solidFill>
                    <a:schemeClr val="bg1"/>
                  </a:solidFill>
                </a:rPr>
                <a:t>Identification</a:t>
              </a:r>
              <a:endPara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5"/>
            <p:cNvSpPr/>
            <p:nvPr/>
          </p:nvSpPr>
          <p:spPr bwMode="auto">
            <a:xfrm flipH="1">
              <a:off x="0" y="-13281"/>
              <a:ext cx="409433" cy="832147"/>
            </a:xfrm>
            <a:custGeom>
              <a:avLst/>
              <a:gdLst>
                <a:gd name="T0" fmla="*/ 1462 w 2332"/>
                <a:gd name="T1" fmla="*/ 0 h 3907"/>
                <a:gd name="T2" fmla="*/ 2332 w 2332"/>
                <a:gd name="T3" fmla="*/ 0 h 3907"/>
                <a:gd name="T4" fmla="*/ 2332 w 2332"/>
                <a:gd name="T5" fmla="*/ 3907 h 3907"/>
                <a:gd name="T6" fmla="*/ 0 w 2332"/>
                <a:gd name="T7" fmla="*/ 2595 h 3907"/>
                <a:gd name="T8" fmla="*/ 1462 w 2332"/>
                <a:gd name="T9" fmla="*/ 0 h 3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2" h="3907">
                  <a:moveTo>
                    <a:pt x="1462" y="0"/>
                  </a:moveTo>
                  <a:lnTo>
                    <a:pt x="2332" y="0"/>
                  </a:lnTo>
                  <a:lnTo>
                    <a:pt x="2332" y="3907"/>
                  </a:lnTo>
                  <a:lnTo>
                    <a:pt x="0" y="2595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ED4022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825910" y="1120877"/>
            <a:ext cx="1057459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经典应用</a:t>
            </a:r>
            <a:r>
              <a:rPr kumimoji="1" lang="en-US" altLang="zh-CN" dirty="0" smtClean="0">
                <a:solidFill>
                  <a:schemeClr val="bg1"/>
                </a:solidFill>
              </a:rPr>
              <a:t>1:</a:t>
            </a:r>
            <a:r>
              <a:rPr kumimoji="1" lang="zh-CN" altLang="en-US" dirty="0" smtClean="0">
                <a:solidFill>
                  <a:schemeClr val="bg1"/>
                </a:solidFill>
              </a:rPr>
              <a:t>生物识别技术对人体特征进行识别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b="1" dirty="0" smtClean="0">
                <a:solidFill>
                  <a:schemeClr val="bg1"/>
                </a:solidFill>
              </a:rPr>
              <a:t>         </a:t>
            </a:r>
            <a:r>
              <a:rPr lang="zh-CN" altLang="zh-CN" b="1" dirty="0" smtClean="0">
                <a:solidFill>
                  <a:schemeClr val="bg1"/>
                </a:solidFill>
              </a:rPr>
              <a:t>生物</a:t>
            </a:r>
            <a:r>
              <a:rPr lang="zh-CN" altLang="zh-CN" b="1" dirty="0">
                <a:solidFill>
                  <a:schemeClr val="bg1"/>
                </a:solidFill>
              </a:rPr>
              <a:t>识别技术</a:t>
            </a:r>
            <a:r>
              <a:rPr lang="zh-CN" altLang="zh-CN" dirty="0">
                <a:solidFill>
                  <a:schemeClr val="bg1"/>
                </a:solidFill>
              </a:rPr>
              <a:t>（biometrics，也称</a:t>
            </a:r>
            <a:r>
              <a:rPr lang="zh-CN" altLang="zh-CN" b="1" dirty="0">
                <a:solidFill>
                  <a:schemeClr val="bg1"/>
                </a:solidFill>
              </a:rPr>
              <a:t>生物测定学</a:t>
            </a:r>
            <a:r>
              <a:rPr lang="zh-CN" altLang="zh-CN" dirty="0">
                <a:solidFill>
                  <a:schemeClr val="bg1"/>
                </a:solidFill>
              </a:rPr>
              <a:t>），是指用数理统计方法对生物进行分析，现在多指对生物体（一般特指人）本身</a:t>
            </a:r>
            <a:r>
              <a:rPr lang="zh-CN" altLang="zh-CN" dirty="0" smtClean="0">
                <a:solidFill>
                  <a:schemeClr val="bg1"/>
                </a:solidFill>
              </a:rPr>
              <a:t>的</a:t>
            </a:r>
            <a:r>
              <a:rPr lang="zh-CN" altLang="en-US" dirty="0" smtClean="0">
                <a:solidFill>
                  <a:schemeClr val="bg1"/>
                </a:solidFill>
              </a:rPr>
              <a:t>生物特征</a:t>
            </a:r>
            <a:r>
              <a:rPr lang="zh-CN" altLang="zh-CN" dirty="0" smtClean="0">
                <a:solidFill>
                  <a:schemeClr val="bg1"/>
                </a:solidFill>
              </a:rPr>
              <a:t>来</a:t>
            </a:r>
            <a:r>
              <a:rPr lang="zh-CN" altLang="zh-CN" dirty="0">
                <a:solidFill>
                  <a:schemeClr val="bg1"/>
                </a:solidFill>
              </a:rPr>
              <a:t>区分生物体个体的计算机技术。 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zh-CN" altLang="en-US" dirty="0" smtClean="0">
                <a:solidFill>
                  <a:schemeClr val="bg1"/>
                </a:solidFill>
              </a:rPr>
              <a:t>        其中指纹识别技术是市场占有率最高的技术之一。</a:t>
            </a:r>
            <a:r>
              <a:rPr lang="zh-CN" altLang="zh-CN" dirty="0">
                <a:solidFill>
                  <a:schemeClr val="bg1"/>
                </a:solidFill>
              </a:rPr>
              <a:t>指纹识别技术在生物识别应用领域中的占比达到</a:t>
            </a:r>
            <a:r>
              <a:rPr lang="en-MY" altLang="zh-CN" dirty="0">
                <a:solidFill>
                  <a:schemeClr val="bg1"/>
                </a:solidFill>
              </a:rPr>
              <a:t>58%</a:t>
            </a:r>
            <a:r>
              <a:rPr lang="zh-CN" altLang="zh-CN" dirty="0">
                <a:solidFill>
                  <a:schemeClr val="bg1"/>
                </a:solidFill>
              </a:rPr>
              <a:t>，是应用最为广泛的识别技术，处于主导地位；人脸识别和虹膜识别技术增长迅速，应用占比分别为为</a:t>
            </a:r>
            <a:r>
              <a:rPr lang="en-MY" altLang="zh-CN" dirty="0">
                <a:solidFill>
                  <a:schemeClr val="bg1"/>
                </a:solidFill>
              </a:rPr>
              <a:t>7%</a:t>
            </a:r>
            <a:r>
              <a:rPr lang="zh-CN" altLang="zh-CN" dirty="0">
                <a:solidFill>
                  <a:schemeClr val="bg1"/>
                </a:solidFill>
              </a:rPr>
              <a:t>和</a:t>
            </a:r>
            <a:r>
              <a:rPr lang="en-MY" altLang="zh-CN" dirty="0">
                <a:solidFill>
                  <a:schemeClr val="bg1"/>
                </a:solidFill>
              </a:rPr>
              <a:t>6%</a:t>
            </a:r>
            <a:r>
              <a:rPr lang="zh-CN" altLang="zh-CN" dirty="0">
                <a:solidFill>
                  <a:schemeClr val="bg1"/>
                </a:solidFill>
              </a:rPr>
              <a:t>。现阶段，指纹识别技术最成熟且成本较低，应用范围广泛，普及率较高；人脸识别无需接触、扫描方便，适用于公共</a:t>
            </a:r>
            <a:r>
              <a:rPr lang="zh-CN" altLang="zh-CN" dirty="0" smtClean="0">
                <a:solidFill>
                  <a:schemeClr val="bg1"/>
                </a:solidFill>
              </a:rPr>
              <a:t>安全</a:t>
            </a:r>
            <a:r>
              <a:rPr lang="zh-CN" altLang="en-US" dirty="0" smtClean="0">
                <a:solidFill>
                  <a:schemeClr val="bg1"/>
                </a:solidFill>
              </a:rPr>
              <a:t>领域，这些都属于运用生物识别技术对人的身体特征进行识别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/>
              <a:t>         </a:t>
            </a:r>
            <a:r>
              <a:rPr lang="zh-CN" altLang="en-US" dirty="0" smtClean="0">
                <a:solidFill>
                  <a:schemeClr val="bg1"/>
                </a:solidFill>
              </a:rPr>
              <a:t>随着智能手机的快速发展，</a:t>
            </a:r>
            <a:r>
              <a:rPr lang="zh-CN" altLang="zh-CN" dirty="0" smtClean="0">
                <a:solidFill>
                  <a:schemeClr val="bg1"/>
                </a:solidFill>
              </a:rPr>
              <a:t>生物</a:t>
            </a:r>
            <a:r>
              <a:rPr lang="zh-CN" altLang="zh-CN" dirty="0">
                <a:solidFill>
                  <a:schemeClr val="bg1"/>
                </a:solidFill>
              </a:rPr>
              <a:t>识别技术在智能手机</a:t>
            </a:r>
            <a:r>
              <a:rPr lang="zh-CN" altLang="zh-CN" dirty="0" smtClean="0">
                <a:solidFill>
                  <a:schemeClr val="bg1"/>
                </a:solidFill>
              </a:rPr>
              <a:t>领域</a:t>
            </a:r>
            <a:r>
              <a:rPr lang="zh-CN" altLang="en-US" dirty="0" smtClean="0">
                <a:solidFill>
                  <a:schemeClr val="bg1"/>
                </a:solidFill>
              </a:rPr>
              <a:t>得到</a:t>
            </a:r>
            <a:r>
              <a:rPr lang="zh-CN" altLang="zh-CN" dirty="0" smtClean="0">
                <a:solidFill>
                  <a:schemeClr val="bg1"/>
                </a:solidFill>
              </a:rPr>
              <a:t>大面积</a:t>
            </a:r>
            <a:r>
              <a:rPr lang="zh-CN" altLang="zh-CN" dirty="0">
                <a:solidFill>
                  <a:schemeClr val="bg1"/>
                </a:solidFill>
              </a:rPr>
              <a:t>使用</a:t>
            </a:r>
            <a:r>
              <a:rPr lang="zh-CN" altLang="zh-CN" dirty="0" smtClean="0">
                <a:solidFill>
                  <a:schemeClr val="bg1"/>
                </a:solidFill>
              </a:rPr>
              <a:t>，</a:t>
            </a:r>
            <a:r>
              <a:rPr lang="zh-CN" altLang="en-US" dirty="0" smtClean="0">
                <a:solidFill>
                  <a:schemeClr val="bg1"/>
                </a:solidFill>
              </a:rPr>
              <a:t>这一趋势</a:t>
            </a:r>
            <a:r>
              <a:rPr lang="zh-CN" altLang="zh-CN" dirty="0" smtClean="0">
                <a:solidFill>
                  <a:schemeClr val="bg1"/>
                </a:solidFill>
              </a:rPr>
              <a:t>推动</a:t>
            </a:r>
            <a:r>
              <a:rPr lang="zh-CN" altLang="zh-CN" dirty="0">
                <a:solidFill>
                  <a:schemeClr val="bg1"/>
                </a:solidFill>
              </a:rPr>
              <a:t>了生物识别行业市场规模迅速增长，</a:t>
            </a:r>
            <a:r>
              <a:rPr lang="en-MY" altLang="zh-CN" dirty="0">
                <a:solidFill>
                  <a:schemeClr val="bg1"/>
                </a:solidFill>
              </a:rPr>
              <a:t>2006</a:t>
            </a:r>
            <a:r>
              <a:rPr lang="zh-CN" altLang="zh-CN" dirty="0">
                <a:solidFill>
                  <a:schemeClr val="bg1"/>
                </a:solidFill>
              </a:rPr>
              <a:t>年全球生物识别市场规模为</a:t>
            </a:r>
            <a:r>
              <a:rPr lang="en-MY" altLang="zh-CN" dirty="0">
                <a:solidFill>
                  <a:schemeClr val="bg1"/>
                </a:solidFill>
              </a:rPr>
              <a:t>30</a:t>
            </a:r>
            <a:r>
              <a:rPr lang="zh-CN" altLang="zh-CN" dirty="0">
                <a:solidFill>
                  <a:schemeClr val="bg1"/>
                </a:solidFill>
              </a:rPr>
              <a:t>亿美元，发展到</a:t>
            </a:r>
            <a:r>
              <a:rPr lang="en-MY" altLang="zh-CN" dirty="0">
                <a:solidFill>
                  <a:schemeClr val="bg1"/>
                </a:solidFill>
              </a:rPr>
              <a:t>2017</a:t>
            </a:r>
            <a:r>
              <a:rPr lang="zh-CN" altLang="zh-CN" dirty="0">
                <a:solidFill>
                  <a:schemeClr val="bg1"/>
                </a:solidFill>
              </a:rPr>
              <a:t>年已经增长至</a:t>
            </a:r>
            <a:r>
              <a:rPr lang="en-MY" altLang="zh-CN" dirty="0">
                <a:solidFill>
                  <a:schemeClr val="bg1"/>
                </a:solidFill>
              </a:rPr>
              <a:t>172</a:t>
            </a:r>
            <a:r>
              <a:rPr lang="zh-CN" altLang="zh-CN" dirty="0">
                <a:solidFill>
                  <a:schemeClr val="bg1"/>
                </a:solidFill>
              </a:rPr>
              <a:t>亿美元，市场规模迅速扩大。 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/>
              <a:t>         </a:t>
            </a:r>
            <a:r>
              <a:rPr lang="zh-CN" altLang="en-US" dirty="0">
                <a:solidFill>
                  <a:schemeClr val="bg1"/>
                </a:solidFill>
              </a:rPr>
              <a:t>业内</a:t>
            </a:r>
            <a:r>
              <a:rPr lang="zh-CN" altLang="zh-CN" dirty="0" smtClean="0">
                <a:solidFill>
                  <a:schemeClr val="bg1"/>
                </a:solidFill>
              </a:rPr>
              <a:t>分析</a:t>
            </a:r>
            <a:r>
              <a:rPr lang="zh-CN" altLang="zh-CN" dirty="0">
                <a:solidFill>
                  <a:schemeClr val="bg1"/>
                </a:solidFill>
              </a:rPr>
              <a:t>人士表示，现阶段生物识别技术发展相对成熟，指纹识别技术应用广泛，人脸识别和虹膜识别技术不断出现新突破，识别准确率大幅提高。生物识别技术逐渐成熟，应用场景趋于复杂多样化，不同的场景识别需求条件有所差异，针对不同的场景使用不同的识别技术，或结合多种识别技术于一体服务要求严格的领域，是生物识别技术未来发展的趋势。我国生物识别技术处于国际先进水平，应用领域主要集中在移动终端、公共安全、金融等领域</a:t>
            </a:r>
            <a:r>
              <a:rPr lang="zh-CN" altLang="zh-CN" dirty="0" smtClean="0">
                <a:solidFill>
                  <a:schemeClr val="bg1"/>
                </a:solidFill>
              </a:rPr>
              <a:t>，</a:t>
            </a:r>
            <a:r>
              <a:rPr lang="zh-CN" altLang="en-US" dirty="0" smtClean="0">
                <a:solidFill>
                  <a:schemeClr val="bg1"/>
                </a:solidFill>
              </a:rPr>
              <a:t>但是我国生物识别技术的</a:t>
            </a:r>
            <a:r>
              <a:rPr lang="zh-CN" altLang="zh-CN" dirty="0" smtClean="0">
                <a:solidFill>
                  <a:schemeClr val="bg1"/>
                </a:solidFill>
              </a:rPr>
              <a:t>市场</a:t>
            </a:r>
            <a:r>
              <a:rPr lang="zh-CN" altLang="zh-CN" dirty="0">
                <a:solidFill>
                  <a:schemeClr val="bg1"/>
                </a:solidFill>
              </a:rPr>
              <a:t>渗透率相较于欧美等发达地区来说仍较低，未来仍有非常大的提升空间。 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262"/>
    </mc:Choice>
    <mc:Fallback>
      <p:transition spd="slow" advTm="130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/>
        </p:nvGrpSpPr>
        <p:grpSpPr>
          <a:xfrm>
            <a:off x="0" y="-13281"/>
            <a:ext cx="4434609" cy="868504"/>
            <a:chOff x="0" y="-13281"/>
            <a:chExt cx="4434609" cy="868504"/>
          </a:xfrm>
        </p:grpSpPr>
        <p:sp>
          <p:nvSpPr>
            <p:cNvPr id="7" name="TextBox 76"/>
            <p:cNvSpPr txBox="1"/>
            <p:nvPr/>
          </p:nvSpPr>
          <p:spPr>
            <a:xfrm>
              <a:off x="443585" y="173615"/>
              <a:ext cx="27494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rgbClr val="ED402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自动识别技术应用举例</a:t>
              </a:r>
              <a:endParaRPr lang="zh-CN" altLang="en-US" sz="2000" dirty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09433" y="506473"/>
              <a:ext cx="4025176" cy="3487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 smtClean="0">
                  <a:solidFill>
                    <a:schemeClr val="bg1"/>
                  </a:solidFill>
                </a:rPr>
                <a:t>Example of </a:t>
              </a:r>
              <a:r>
                <a:rPr lang="zh-CN" altLang="en-US" sz="14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400" dirty="0" smtClean="0">
                  <a:solidFill>
                    <a:schemeClr val="bg1"/>
                  </a:solidFill>
                </a:rPr>
                <a:t>Automatic</a:t>
              </a:r>
              <a:r>
                <a:rPr lang="zh-CN" altLang="en-US" sz="14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400" dirty="0" smtClean="0">
                  <a:solidFill>
                    <a:schemeClr val="bg1"/>
                  </a:solidFill>
                </a:rPr>
                <a:t>Identification</a:t>
              </a:r>
              <a:endPara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5"/>
            <p:cNvSpPr/>
            <p:nvPr/>
          </p:nvSpPr>
          <p:spPr bwMode="auto">
            <a:xfrm flipH="1">
              <a:off x="0" y="-13281"/>
              <a:ext cx="409433" cy="832147"/>
            </a:xfrm>
            <a:custGeom>
              <a:avLst/>
              <a:gdLst>
                <a:gd name="T0" fmla="*/ 1462 w 2332"/>
                <a:gd name="T1" fmla="*/ 0 h 3907"/>
                <a:gd name="T2" fmla="*/ 2332 w 2332"/>
                <a:gd name="T3" fmla="*/ 0 h 3907"/>
                <a:gd name="T4" fmla="*/ 2332 w 2332"/>
                <a:gd name="T5" fmla="*/ 3907 h 3907"/>
                <a:gd name="T6" fmla="*/ 0 w 2332"/>
                <a:gd name="T7" fmla="*/ 2595 h 3907"/>
                <a:gd name="T8" fmla="*/ 1462 w 2332"/>
                <a:gd name="T9" fmla="*/ 0 h 3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2" h="3907">
                  <a:moveTo>
                    <a:pt x="1462" y="0"/>
                  </a:moveTo>
                  <a:lnTo>
                    <a:pt x="2332" y="0"/>
                  </a:lnTo>
                  <a:lnTo>
                    <a:pt x="2332" y="3907"/>
                  </a:lnTo>
                  <a:lnTo>
                    <a:pt x="0" y="2595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ED4022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825910" y="1120877"/>
            <a:ext cx="105745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经典应用</a:t>
            </a:r>
            <a:r>
              <a:rPr kumimoji="1" lang="en-US" altLang="zh-CN" dirty="0" smtClean="0">
                <a:solidFill>
                  <a:schemeClr val="bg1"/>
                </a:solidFill>
              </a:rPr>
              <a:t>2:</a:t>
            </a:r>
            <a:r>
              <a:rPr kumimoji="1" lang="zh-CN" altLang="en-US" dirty="0" smtClean="0">
                <a:solidFill>
                  <a:schemeClr val="bg1"/>
                </a:solidFill>
              </a:rPr>
              <a:t>语音识别技术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b="1" dirty="0" smtClean="0"/>
              <a:t>         </a:t>
            </a:r>
            <a:r>
              <a:rPr lang="zh-CN" altLang="zh-CN" b="1" dirty="0" smtClean="0">
                <a:solidFill>
                  <a:schemeClr val="bg1"/>
                </a:solidFill>
              </a:rPr>
              <a:t>语音</a:t>
            </a:r>
            <a:r>
              <a:rPr lang="zh-CN" altLang="zh-CN" b="1" dirty="0">
                <a:solidFill>
                  <a:schemeClr val="bg1"/>
                </a:solidFill>
              </a:rPr>
              <a:t>识别</a:t>
            </a:r>
            <a:r>
              <a:rPr lang="zh-CN" altLang="zh-CN" dirty="0">
                <a:solidFill>
                  <a:schemeClr val="bg1"/>
                </a:solidFill>
              </a:rPr>
              <a:t>（</a:t>
            </a:r>
            <a:r>
              <a:rPr lang="en-MY" altLang="zh-CN" dirty="0">
                <a:solidFill>
                  <a:schemeClr val="bg1"/>
                </a:solidFill>
              </a:rPr>
              <a:t>speech recognition</a:t>
            </a:r>
            <a:r>
              <a:rPr lang="zh-CN" altLang="zh-CN" dirty="0">
                <a:solidFill>
                  <a:schemeClr val="bg1"/>
                </a:solidFill>
              </a:rPr>
              <a:t>）技术，也被称为</a:t>
            </a:r>
            <a:r>
              <a:rPr lang="zh-CN" altLang="zh-CN" b="1" dirty="0">
                <a:solidFill>
                  <a:schemeClr val="bg1"/>
                </a:solidFill>
              </a:rPr>
              <a:t>自动语音识别</a:t>
            </a:r>
            <a:r>
              <a:rPr lang="zh-CN" altLang="zh-CN" dirty="0" smtClean="0">
                <a:solidFill>
                  <a:schemeClr val="bg1"/>
                </a:solidFill>
              </a:rPr>
              <a:t>（</a:t>
            </a:r>
            <a:r>
              <a:rPr lang="zh-CN" altLang="zh-CN" b="1" dirty="0" smtClean="0">
                <a:solidFill>
                  <a:schemeClr val="bg1"/>
                </a:solidFill>
              </a:rPr>
              <a:t>A</a:t>
            </a:r>
            <a:r>
              <a:rPr lang="zh-CN" altLang="zh-CN" dirty="0" smtClean="0">
                <a:solidFill>
                  <a:schemeClr val="bg1"/>
                </a:solidFill>
              </a:rPr>
              <a:t>utomatic</a:t>
            </a:r>
            <a:r>
              <a:rPr lang="zh-CN" altLang="zh-CN" dirty="0">
                <a:solidFill>
                  <a:schemeClr val="bg1"/>
                </a:solidFill>
              </a:rPr>
              <a:t> </a:t>
            </a:r>
            <a:r>
              <a:rPr lang="zh-CN" altLang="zh-CN" b="1" dirty="0">
                <a:solidFill>
                  <a:schemeClr val="bg1"/>
                </a:solidFill>
              </a:rPr>
              <a:t>S</a:t>
            </a:r>
            <a:r>
              <a:rPr lang="zh-CN" altLang="zh-CN" dirty="0">
                <a:solidFill>
                  <a:schemeClr val="bg1"/>
                </a:solidFill>
              </a:rPr>
              <a:t>peech </a:t>
            </a:r>
            <a:r>
              <a:rPr lang="zh-CN" altLang="zh-CN" b="1" dirty="0">
                <a:solidFill>
                  <a:schemeClr val="bg1"/>
                </a:solidFill>
              </a:rPr>
              <a:t>R</a:t>
            </a:r>
            <a:r>
              <a:rPr lang="zh-CN" altLang="zh-CN" dirty="0">
                <a:solidFill>
                  <a:schemeClr val="bg1"/>
                </a:solidFill>
              </a:rPr>
              <a:t>ecognition, </a:t>
            </a:r>
            <a:r>
              <a:rPr lang="zh-CN" altLang="zh-CN" b="1" dirty="0">
                <a:solidFill>
                  <a:schemeClr val="bg1"/>
                </a:solidFill>
              </a:rPr>
              <a:t>ASR</a:t>
            </a:r>
            <a:r>
              <a:rPr lang="zh-CN" altLang="zh-CN" dirty="0">
                <a:solidFill>
                  <a:schemeClr val="bg1"/>
                </a:solidFill>
              </a:rPr>
              <a:t>）、</a:t>
            </a:r>
            <a:r>
              <a:rPr lang="zh-CN" altLang="zh-CN" b="1" dirty="0">
                <a:solidFill>
                  <a:schemeClr val="bg1"/>
                </a:solidFill>
              </a:rPr>
              <a:t>计算机语音识别</a:t>
            </a:r>
            <a:r>
              <a:rPr lang="zh-CN" altLang="zh-CN" dirty="0" smtClean="0">
                <a:solidFill>
                  <a:schemeClr val="bg1"/>
                </a:solidFill>
              </a:rPr>
              <a:t>（</a:t>
            </a:r>
            <a:r>
              <a:rPr lang="zh-CN" altLang="zh-CN" b="1" dirty="0" smtClean="0">
                <a:solidFill>
                  <a:schemeClr val="bg1"/>
                </a:solidFill>
              </a:rPr>
              <a:t>C</a:t>
            </a:r>
            <a:r>
              <a:rPr lang="zh-CN" altLang="zh-CN" dirty="0" smtClean="0">
                <a:solidFill>
                  <a:schemeClr val="bg1"/>
                </a:solidFill>
              </a:rPr>
              <a:t>omputer</a:t>
            </a:r>
            <a:r>
              <a:rPr lang="zh-CN" altLang="zh-CN" dirty="0">
                <a:solidFill>
                  <a:schemeClr val="bg1"/>
                </a:solidFill>
              </a:rPr>
              <a:t> </a:t>
            </a:r>
            <a:r>
              <a:rPr lang="zh-CN" altLang="zh-CN" b="1" dirty="0">
                <a:solidFill>
                  <a:schemeClr val="bg1"/>
                </a:solidFill>
              </a:rPr>
              <a:t>S</a:t>
            </a:r>
            <a:r>
              <a:rPr lang="zh-CN" altLang="zh-CN" dirty="0">
                <a:solidFill>
                  <a:schemeClr val="bg1"/>
                </a:solidFill>
              </a:rPr>
              <a:t>peech </a:t>
            </a:r>
            <a:r>
              <a:rPr lang="zh-CN" altLang="zh-CN" b="1" dirty="0">
                <a:solidFill>
                  <a:schemeClr val="bg1"/>
                </a:solidFill>
              </a:rPr>
              <a:t>R</a:t>
            </a:r>
            <a:r>
              <a:rPr lang="zh-CN" altLang="zh-CN" dirty="0">
                <a:solidFill>
                  <a:schemeClr val="bg1"/>
                </a:solidFill>
              </a:rPr>
              <a:t>ecognition）或是</a:t>
            </a:r>
            <a:r>
              <a:rPr lang="zh-CN" altLang="zh-CN" b="1" dirty="0">
                <a:solidFill>
                  <a:schemeClr val="bg1"/>
                </a:solidFill>
              </a:rPr>
              <a:t>语音转文本识别</a:t>
            </a:r>
            <a:r>
              <a:rPr lang="zh-CN" altLang="zh-CN" b="1" dirty="0" smtClean="0">
                <a:solidFill>
                  <a:schemeClr val="bg1"/>
                </a:solidFill>
              </a:rPr>
              <a:t>（S</a:t>
            </a:r>
            <a:r>
              <a:rPr lang="zh-CN" altLang="zh-CN" dirty="0" smtClean="0">
                <a:solidFill>
                  <a:schemeClr val="bg1"/>
                </a:solidFill>
              </a:rPr>
              <a:t>peech</a:t>
            </a:r>
            <a:r>
              <a:rPr lang="zh-CN" altLang="zh-CN" dirty="0">
                <a:solidFill>
                  <a:schemeClr val="bg1"/>
                </a:solidFill>
              </a:rPr>
              <a:t> </a:t>
            </a:r>
            <a:r>
              <a:rPr lang="zh-CN" altLang="zh-CN" b="1" dirty="0">
                <a:solidFill>
                  <a:schemeClr val="bg1"/>
                </a:solidFill>
              </a:rPr>
              <a:t>T</a:t>
            </a:r>
            <a:r>
              <a:rPr lang="zh-CN" altLang="zh-CN" dirty="0">
                <a:solidFill>
                  <a:schemeClr val="bg1"/>
                </a:solidFill>
              </a:rPr>
              <a:t>o </a:t>
            </a:r>
            <a:r>
              <a:rPr lang="zh-CN" altLang="zh-CN" b="1" dirty="0">
                <a:solidFill>
                  <a:schemeClr val="bg1"/>
                </a:solidFill>
              </a:rPr>
              <a:t>T</a:t>
            </a:r>
            <a:r>
              <a:rPr lang="zh-CN" altLang="zh-CN" dirty="0">
                <a:solidFill>
                  <a:schemeClr val="bg1"/>
                </a:solidFill>
              </a:rPr>
              <a:t>ext, </a:t>
            </a:r>
            <a:r>
              <a:rPr lang="zh-CN" altLang="zh-CN" b="1" dirty="0">
                <a:solidFill>
                  <a:schemeClr val="bg1"/>
                </a:solidFill>
              </a:rPr>
              <a:t>STT）</a:t>
            </a:r>
            <a:r>
              <a:rPr lang="zh-CN" altLang="zh-CN" dirty="0">
                <a:solidFill>
                  <a:schemeClr val="bg1"/>
                </a:solidFill>
              </a:rPr>
              <a:t>，其目标是以计算机自动将人类的语音内容转换为相应的文字</a:t>
            </a:r>
            <a:r>
              <a:rPr lang="zh-CN" altLang="zh-CN" dirty="0" smtClean="0">
                <a:solidFill>
                  <a:schemeClr val="bg1"/>
                </a:solidFill>
              </a:rPr>
              <a:t>。所</a:t>
            </a:r>
            <a:r>
              <a:rPr lang="zh-CN" altLang="zh-CN" dirty="0">
                <a:solidFill>
                  <a:schemeClr val="bg1"/>
                </a:solidFill>
              </a:rPr>
              <a:t>涉及的领域包括</a:t>
            </a:r>
            <a:r>
              <a:rPr lang="zh-CN" altLang="zh-CN" dirty="0" smtClean="0">
                <a:solidFill>
                  <a:schemeClr val="bg1"/>
                </a:solidFill>
              </a:rPr>
              <a:t>：</a:t>
            </a:r>
            <a:r>
              <a:rPr lang="zh-CN" altLang="en-US" dirty="0" smtClean="0">
                <a:solidFill>
                  <a:schemeClr val="bg1"/>
                </a:solidFill>
              </a:rPr>
              <a:t>信号处理</a:t>
            </a:r>
            <a:r>
              <a:rPr lang="zh-CN" altLang="zh-CN" dirty="0" smtClean="0">
                <a:solidFill>
                  <a:schemeClr val="bg1"/>
                </a:solidFill>
              </a:rPr>
              <a:t>、</a:t>
            </a:r>
            <a:r>
              <a:rPr lang="zh-CN" altLang="en-US" dirty="0" smtClean="0">
                <a:solidFill>
                  <a:schemeClr val="bg1"/>
                </a:solidFill>
              </a:rPr>
              <a:t>模式识别</a:t>
            </a:r>
            <a:r>
              <a:rPr lang="zh-CN" altLang="zh-CN" dirty="0" smtClean="0">
                <a:solidFill>
                  <a:schemeClr val="bg1"/>
                </a:solidFill>
              </a:rPr>
              <a:t>、</a:t>
            </a:r>
            <a:r>
              <a:rPr lang="zh-CN" altLang="en-US" dirty="0" smtClean="0">
                <a:solidFill>
                  <a:schemeClr val="bg1"/>
                </a:solidFill>
              </a:rPr>
              <a:t>概率论</a:t>
            </a:r>
            <a:r>
              <a:rPr lang="zh-CN" altLang="zh-CN" dirty="0" smtClean="0">
                <a:solidFill>
                  <a:schemeClr val="bg1"/>
                </a:solidFill>
              </a:rPr>
              <a:t>和</a:t>
            </a:r>
            <a:r>
              <a:rPr lang="zh-CN" altLang="en-US" dirty="0" smtClean="0">
                <a:solidFill>
                  <a:schemeClr val="bg1"/>
                </a:solidFill>
              </a:rPr>
              <a:t>信息论</a:t>
            </a:r>
            <a:r>
              <a:rPr lang="zh-CN" altLang="zh-CN" dirty="0" smtClean="0">
                <a:solidFill>
                  <a:schemeClr val="bg1"/>
                </a:solidFill>
              </a:rPr>
              <a:t>、</a:t>
            </a:r>
            <a:r>
              <a:rPr lang="zh-CN" altLang="zh-CN" dirty="0">
                <a:solidFill>
                  <a:schemeClr val="bg1"/>
                </a:solidFill>
              </a:rPr>
              <a:t>发声机理和听觉机理</a:t>
            </a:r>
            <a:r>
              <a:rPr lang="zh-CN" altLang="zh-CN" dirty="0" smtClean="0">
                <a:solidFill>
                  <a:schemeClr val="bg1"/>
                </a:solidFill>
              </a:rPr>
              <a:t>、</a:t>
            </a:r>
            <a:r>
              <a:rPr lang="zh-CN" altLang="en-US" dirty="0" smtClean="0">
                <a:solidFill>
                  <a:schemeClr val="bg1"/>
                </a:solidFill>
              </a:rPr>
              <a:t>人工智能</a:t>
            </a:r>
            <a:r>
              <a:rPr lang="zh-CN" altLang="zh-CN" dirty="0" smtClean="0">
                <a:solidFill>
                  <a:schemeClr val="bg1"/>
                </a:solidFill>
              </a:rPr>
              <a:t>等等</a:t>
            </a:r>
            <a:r>
              <a:rPr lang="zh-CN" altLang="zh-CN" dirty="0">
                <a:solidFill>
                  <a:schemeClr val="bg1"/>
                </a:solidFill>
              </a:rPr>
              <a:t>。 </a:t>
            </a:r>
          </a:p>
        </p:txBody>
      </p:sp>
      <p:pic>
        <p:nvPicPr>
          <p:cNvPr id="11" name="Picture 1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320" y="3034121"/>
            <a:ext cx="5731510" cy="244157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625213" y="5766619"/>
            <a:ext cx="5250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语音识别技术在生活中非常常见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037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48"/>
    </mc:Choice>
    <mc:Fallback>
      <p:transition spd="slow" advTm="26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0" y="-13281"/>
            <a:ext cx="4434609" cy="868504"/>
            <a:chOff x="0" y="-13281"/>
            <a:chExt cx="4434609" cy="868504"/>
          </a:xfrm>
        </p:grpSpPr>
        <p:sp>
          <p:nvSpPr>
            <p:cNvPr id="4" name="TextBox 76"/>
            <p:cNvSpPr txBox="1"/>
            <p:nvPr/>
          </p:nvSpPr>
          <p:spPr>
            <a:xfrm>
              <a:off x="443585" y="173615"/>
              <a:ext cx="27494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rgbClr val="ED402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自动识别技术应用举例</a:t>
              </a:r>
              <a:endParaRPr lang="zh-CN" altLang="en-US" sz="2000" dirty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09433" y="506473"/>
              <a:ext cx="4025176" cy="3487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 smtClean="0">
                  <a:solidFill>
                    <a:schemeClr val="bg1"/>
                  </a:solidFill>
                </a:rPr>
                <a:t>Example of </a:t>
              </a:r>
              <a:r>
                <a:rPr lang="zh-CN" altLang="en-US" sz="14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400" dirty="0" smtClean="0">
                  <a:solidFill>
                    <a:schemeClr val="bg1"/>
                  </a:solidFill>
                </a:rPr>
                <a:t>Automatic</a:t>
              </a:r>
              <a:r>
                <a:rPr lang="zh-CN" altLang="en-US" sz="14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400" dirty="0" smtClean="0">
                  <a:solidFill>
                    <a:schemeClr val="bg1"/>
                  </a:solidFill>
                </a:rPr>
                <a:t>Identification</a:t>
              </a:r>
              <a:endPara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Freeform 5"/>
            <p:cNvSpPr/>
            <p:nvPr/>
          </p:nvSpPr>
          <p:spPr bwMode="auto">
            <a:xfrm flipH="1">
              <a:off x="0" y="-13281"/>
              <a:ext cx="409433" cy="832147"/>
            </a:xfrm>
            <a:custGeom>
              <a:avLst/>
              <a:gdLst>
                <a:gd name="T0" fmla="*/ 1462 w 2332"/>
                <a:gd name="T1" fmla="*/ 0 h 3907"/>
                <a:gd name="T2" fmla="*/ 2332 w 2332"/>
                <a:gd name="T3" fmla="*/ 0 h 3907"/>
                <a:gd name="T4" fmla="*/ 2332 w 2332"/>
                <a:gd name="T5" fmla="*/ 3907 h 3907"/>
                <a:gd name="T6" fmla="*/ 0 w 2332"/>
                <a:gd name="T7" fmla="*/ 2595 h 3907"/>
                <a:gd name="T8" fmla="*/ 1462 w 2332"/>
                <a:gd name="T9" fmla="*/ 0 h 3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2" h="3907">
                  <a:moveTo>
                    <a:pt x="1462" y="0"/>
                  </a:moveTo>
                  <a:lnTo>
                    <a:pt x="2332" y="0"/>
                  </a:lnTo>
                  <a:lnTo>
                    <a:pt x="2332" y="3907"/>
                  </a:lnTo>
                  <a:lnTo>
                    <a:pt x="0" y="2595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ED4022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825910" y="1120877"/>
            <a:ext cx="105745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经典应用</a:t>
            </a:r>
            <a:r>
              <a:rPr kumimoji="1" lang="en-US" altLang="zh-CN" dirty="0" smtClean="0">
                <a:solidFill>
                  <a:schemeClr val="bg1"/>
                </a:solidFill>
              </a:rPr>
              <a:t>3</a:t>
            </a:r>
            <a:r>
              <a:rPr kumimoji="1" lang="zh-CN" altLang="en-US" dirty="0" smtClean="0">
                <a:solidFill>
                  <a:schemeClr val="bg1"/>
                </a:solidFill>
              </a:rPr>
              <a:t>：条形码技术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        </a:t>
            </a:r>
            <a:r>
              <a:rPr lang="zh-CN" altLang="zh-CN" dirty="0" smtClean="0">
                <a:solidFill>
                  <a:schemeClr val="bg1"/>
                </a:solidFill>
              </a:rPr>
              <a:t>条</a:t>
            </a:r>
            <a:r>
              <a:rPr lang="zh-CN" altLang="zh-CN" dirty="0">
                <a:solidFill>
                  <a:schemeClr val="bg1"/>
                </a:solidFill>
              </a:rPr>
              <a:t>形码</a:t>
            </a:r>
            <a:r>
              <a:rPr lang="en-MY" altLang="zh-CN" dirty="0">
                <a:solidFill>
                  <a:schemeClr val="bg1"/>
                </a:solidFill>
              </a:rPr>
              <a:t>(barcode)</a:t>
            </a:r>
            <a:r>
              <a:rPr lang="zh-CN" altLang="zh-CN" dirty="0">
                <a:solidFill>
                  <a:schemeClr val="bg1"/>
                </a:solidFill>
              </a:rPr>
              <a:t>是将宽度不等的多个黑条和空白，按照一定</a:t>
            </a:r>
            <a:r>
              <a:rPr lang="zh-CN" altLang="zh-CN" dirty="0" smtClean="0">
                <a:solidFill>
                  <a:schemeClr val="bg1"/>
                </a:solidFill>
              </a:rPr>
              <a:t>的</a:t>
            </a:r>
            <a:r>
              <a:rPr lang="zh-CN" altLang="en-US" dirty="0" smtClean="0">
                <a:solidFill>
                  <a:schemeClr val="bg1"/>
                </a:solidFill>
              </a:rPr>
              <a:t>编码规则</a:t>
            </a:r>
            <a:r>
              <a:rPr lang="zh-CN" altLang="zh-CN" dirty="0" smtClean="0">
                <a:solidFill>
                  <a:schemeClr val="bg1"/>
                </a:solidFill>
              </a:rPr>
              <a:t>排列</a:t>
            </a:r>
            <a:r>
              <a:rPr lang="zh-CN" altLang="zh-CN" dirty="0">
                <a:solidFill>
                  <a:schemeClr val="bg1"/>
                </a:solidFill>
              </a:rPr>
              <a:t>，用以表达一组信息的</a:t>
            </a:r>
            <a:r>
              <a:rPr lang="zh-CN" altLang="zh-CN" dirty="0" smtClean="0">
                <a:solidFill>
                  <a:schemeClr val="bg1"/>
                </a:solidFill>
              </a:rPr>
              <a:t>图形</a:t>
            </a:r>
            <a:r>
              <a:rPr lang="zh-CN" altLang="en-US" dirty="0" smtClean="0">
                <a:solidFill>
                  <a:schemeClr val="bg1"/>
                </a:solidFill>
              </a:rPr>
              <a:t>标识符</a:t>
            </a:r>
            <a:r>
              <a:rPr lang="zh-CN" altLang="zh-CN" dirty="0" smtClean="0">
                <a:solidFill>
                  <a:schemeClr val="bg1"/>
                </a:solidFill>
              </a:rPr>
              <a:t>。</a:t>
            </a:r>
            <a:r>
              <a:rPr lang="zh-CN" altLang="en-US" dirty="0" smtClean="0">
                <a:solidFill>
                  <a:schemeClr val="bg1"/>
                </a:solidFill>
              </a:rPr>
              <a:t>条</a:t>
            </a:r>
            <a:r>
              <a:rPr lang="zh-CN" altLang="zh-CN" dirty="0" smtClean="0">
                <a:solidFill>
                  <a:schemeClr val="bg1"/>
                </a:solidFill>
              </a:rPr>
              <a:t>形</a:t>
            </a:r>
            <a:r>
              <a:rPr lang="zh-CN" altLang="zh-CN" dirty="0">
                <a:solidFill>
                  <a:schemeClr val="bg1"/>
                </a:solidFill>
              </a:rPr>
              <a:t>码可以标出物品的生产国、制造厂家、商品名称</a:t>
            </a:r>
            <a:r>
              <a:rPr lang="zh-CN" altLang="zh-CN" dirty="0" smtClean="0">
                <a:solidFill>
                  <a:schemeClr val="bg1"/>
                </a:solidFill>
              </a:rPr>
              <a:t>、图书</a:t>
            </a:r>
            <a:r>
              <a:rPr lang="zh-CN" altLang="zh-CN" dirty="0">
                <a:solidFill>
                  <a:schemeClr val="bg1"/>
                </a:solidFill>
              </a:rPr>
              <a:t>分类</a:t>
            </a:r>
            <a:r>
              <a:rPr lang="zh-CN" altLang="zh-CN" dirty="0" smtClean="0">
                <a:solidFill>
                  <a:schemeClr val="bg1"/>
                </a:solidFill>
              </a:rPr>
              <a:t>号、日期</a:t>
            </a:r>
            <a:r>
              <a:rPr lang="zh-CN" altLang="zh-CN" dirty="0">
                <a:solidFill>
                  <a:schemeClr val="bg1"/>
                </a:solidFill>
              </a:rPr>
              <a:t>等许多信息，因而</a:t>
            </a:r>
            <a:r>
              <a:rPr lang="zh-CN" altLang="zh-CN" dirty="0" smtClean="0">
                <a:solidFill>
                  <a:schemeClr val="bg1"/>
                </a:solidFill>
              </a:rPr>
              <a:t>在</a:t>
            </a:r>
            <a:r>
              <a:rPr lang="zh-CN" altLang="en-US" dirty="0" smtClean="0">
                <a:solidFill>
                  <a:schemeClr val="bg1"/>
                </a:solidFill>
              </a:rPr>
              <a:t>商品流通、</a:t>
            </a:r>
            <a:r>
              <a:rPr lang="zh-CN" altLang="zh-CN" dirty="0" smtClean="0">
                <a:solidFill>
                  <a:schemeClr val="bg1"/>
                </a:solidFill>
              </a:rPr>
              <a:t>图书</a:t>
            </a:r>
            <a:r>
              <a:rPr lang="zh-CN" altLang="zh-CN" dirty="0">
                <a:solidFill>
                  <a:schemeClr val="bg1"/>
                </a:solidFill>
              </a:rPr>
              <a:t>管理、邮政管理、银行系统等许多领域都得到广泛的应用。</a:t>
            </a:r>
          </a:p>
          <a:p>
            <a:r>
              <a:rPr lang="zh-CN" altLang="en-US" dirty="0" smtClean="0">
                <a:solidFill>
                  <a:schemeClr val="bg1"/>
                </a:solidFill>
              </a:rPr>
              <a:t>         条形码识别技术有着非常多的优点：包括输入速度快，可靠性高，采集信息量大，灵活实用。条形码易于制作，成本非常低廉。</a:t>
            </a:r>
            <a:endParaRPr lang="zh-CN" altLang="zh-CN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5910" y="3067665"/>
            <a:ext cx="105745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         在一维码的基础上逐渐发展出了二维码，</a:t>
            </a:r>
            <a:r>
              <a:rPr lang="zh-CN" altLang="zh-CN" dirty="0">
                <a:solidFill>
                  <a:schemeClr val="bg1"/>
                </a:solidFill>
              </a:rPr>
              <a:t>二维条码能够在横向和纵向两个方位同时表达信息，因此能在很小的面积内表达大量的信息</a:t>
            </a:r>
            <a:r>
              <a:rPr lang="zh-CN" altLang="zh-CN" dirty="0" smtClean="0">
                <a:solidFill>
                  <a:schemeClr val="bg1"/>
                </a:solidFill>
              </a:rPr>
              <a:t>。二维码</a:t>
            </a:r>
            <a:r>
              <a:rPr lang="zh-CN" altLang="zh-CN" dirty="0">
                <a:solidFill>
                  <a:schemeClr val="bg1"/>
                </a:solidFill>
              </a:rPr>
              <a:t>可以分为堆叠式</a:t>
            </a:r>
            <a:r>
              <a:rPr lang="en-MY" altLang="zh-CN" dirty="0">
                <a:solidFill>
                  <a:schemeClr val="bg1"/>
                </a:solidFill>
              </a:rPr>
              <a:t>/</a:t>
            </a:r>
            <a:r>
              <a:rPr lang="zh-CN" altLang="zh-CN" dirty="0">
                <a:solidFill>
                  <a:schemeClr val="bg1"/>
                </a:solidFill>
              </a:rPr>
              <a:t>行排式二维条码和矩阵式二维条码</a:t>
            </a:r>
            <a:r>
              <a:rPr lang="zh-CN" altLang="zh-CN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        相比于一维码，二维码数据容量更大，编码密度更高，保密性高，追踪性好，并且具有一维码所不具备的抗损性，容错能力强，二维码损毁</a:t>
            </a:r>
            <a:r>
              <a:rPr lang="en-US" altLang="zh-CN" dirty="0" smtClean="0">
                <a:solidFill>
                  <a:schemeClr val="bg1"/>
                </a:solidFill>
              </a:rPr>
              <a:t>50%</a:t>
            </a:r>
            <a:r>
              <a:rPr lang="zh-CN" altLang="en-US" dirty="0" smtClean="0">
                <a:solidFill>
                  <a:schemeClr val="bg1"/>
                </a:solidFill>
              </a:rPr>
              <a:t>以上仍然可以正常获取信息</a:t>
            </a:r>
            <a:r>
              <a:rPr lang="zh-CN" altLang="zh-CN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11" name="音频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730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049"/>
    </mc:Choice>
    <mc:Fallback>
      <p:transition spd="slow" advTm="68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0" y="-13281"/>
            <a:ext cx="4434609" cy="868504"/>
            <a:chOff x="0" y="-13281"/>
            <a:chExt cx="4434609" cy="868504"/>
          </a:xfrm>
        </p:grpSpPr>
        <p:sp>
          <p:nvSpPr>
            <p:cNvPr id="4" name="TextBox 76"/>
            <p:cNvSpPr txBox="1"/>
            <p:nvPr/>
          </p:nvSpPr>
          <p:spPr>
            <a:xfrm>
              <a:off x="443585" y="173615"/>
              <a:ext cx="27494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rgbClr val="ED402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自动识别技术应用举例</a:t>
              </a:r>
              <a:endParaRPr lang="zh-CN" altLang="en-US" sz="2000" dirty="0">
                <a:solidFill>
                  <a:srgbClr val="ED402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09433" y="506473"/>
              <a:ext cx="4025176" cy="3487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 smtClean="0">
                  <a:solidFill>
                    <a:schemeClr val="bg1"/>
                  </a:solidFill>
                </a:rPr>
                <a:t>Example of </a:t>
              </a:r>
              <a:r>
                <a:rPr lang="zh-CN" altLang="en-US" sz="14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400" dirty="0" smtClean="0">
                  <a:solidFill>
                    <a:schemeClr val="bg1"/>
                  </a:solidFill>
                </a:rPr>
                <a:t>Automatic</a:t>
              </a:r>
              <a:r>
                <a:rPr lang="zh-CN" altLang="en-US" sz="14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400" dirty="0" smtClean="0">
                  <a:solidFill>
                    <a:schemeClr val="bg1"/>
                  </a:solidFill>
                </a:rPr>
                <a:t>Identification</a:t>
              </a:r>
              <a:endParaRPr lang="en-US" altLang="zh-CN" sz="1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Freeform 5"/>
            <p:cNvSpPr/>
            <p:nvPr/>
          </p:nvSpPr>
          <p:spPr bwMode="auto">
            <a:xfrm flipH="1">
              <a:off x="0" y="-13281"/>
              <a:ext cx="409433" cy="832147"/>
            </a:xfrm>
            <a:custGeom>
              <a:avLst/>
              <a:gdLst>
                <a:gd name="T0" fmla="*/ 1462 w 2332"/>
                <a:gd name="T1" fmla="*/ 0 h 3907"/>
                <a:gd name="T2" fmla="*/ 2332 w 2332"/>
                <a:gd name="T3" fmla="*/ 0 h 3907"/>
                <a:gd name="T4" fmla="*/ 2332 w 2332"/>
                <a:gd name="T5" fmla="*/ 3907 h 3907"/>
                <a:gd name="T6" fmla="*/ 0 w 2332"/>
                <a:gd name="T7" fmla="*/ 2595 h 3907"/>
                <a:gd name="T8" fmla="*/ 1462 w 2332"/>
                <a:gd name="T9" fmla="*/ 0 h 3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2" h="3907">
                  <a:moveTo>
                    <a:pt x="1462" y="0"/>
                  </a:moveTo>
                  <a:lnTo>
                    <a:pt x="2332" y="0"/>
                  </a:lnTo>
                  <a:lnTo>
                    <a:pt x="2332" y="3907"/>
                  </a:lnTo>
                  <a:lnTo>
                    <a:pt x="0" y="2595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ED4022"/>
            </a:solidFill>
            <a:ln w="28575"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txBody>
            <a:bodyPr anchor="ctr"/>
            <a:lstStyle/>
            <a:p>
              <a:pPr algn="ctr"/>
              <a:endParaRPr lang="zh-CN" altLang="en-US" sz="200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825910" y="1120877"/>
            <a:ext cx="105745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经典应用</a:t>
            </a:r>
            <a:r>
              <a:rPr kumimoji="1" lang="en-US" altLang="zh-CN" dirty="0" smtClean="0">
                <a:solidFill>
                  <a:schemeClr val="bg1"/>
                </a:solidFill>
              </a:rPr>
              <a:t>3</a:t>
            </a:r>
            <a:r>
              <a:rPr kumimoji="1" lang="zh-CN" altLang="en-US" dirty="0" smtClean="0">
                <a:solidFill>
                  <a:schemeClr val="bg1"/>
                </a:solidFill>
              </a:rPr>
              <a:t>：条形码技术</a:t>
            </a:r>
            <a:endParaRPr kumimoji="1"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        </a:t>
            </a:r>
            <a:r>
              <a:rPr lang="zh-CN" altLang="zh-CN" dirty="0" smtClean="0">
                <a:solidFill>
                  <a:schemeClr val="bg1"/>
                </a:solidFill>
              </a:rPr>
              <a:t>条</a:t>
            </a:r>
            <a:r>
              <a:rPr lang="zh-CN" altLang="zh-CN" dirty="0">
                <a:solidFill>
                  <a:schemeClr val="bg1"/>
                </a:solidFill>
              </a:rPr>
              <a:t>形码</a:t>
            </a:r>
            <a:r>
              <a:rPr lang="en-MY" altLang="zh-CN" dirty="0">
                <a:solidFill>
                  <a:schemeClr val="bg1"/>
                </a:solidFill>
              </a:rPr>
              <a:t>(barcode)</a:t>
            </a:r>
            <a:r>
              <a:rPr lang="zh-CN" altLang="zh-CN" dirty="0">
                <a:solidFill>
                  <a:schemeClr val="bg1"/>
                </a:solidFill>
              </a:rPr>
              <a:t>是将宽度不等的多个黑条和空白，按照一定</a:t>
            </a:r>
            <a:r>
              <a:rPr lang="zh-CN" altLang="zh-CN" dirty="0" smtClean="0">
                <a:solidFill>
                  <a:schemeClr val="bg1"/>
                </a:solidFill>
              </a:rPr>
              <a:t>的</a:t>
            </a:r>
            <a:r>
              <a:rPr lang="zh-CN" altLang="en-US" dirty="0" smtClean="0">
                <a:solidFill>
                  <a:schemeClr val="bg1"/>
                </a:solidFill>
              </a:rPr>
              <a:t>编码规则</a:t>
            </a:r>
            <a:r>
              <a:rPr lang="zh-CN" altLang="zh-CN" dirty="0" smtClean="0">
                <a:solidFill>
                  <a:schemeClr val="bg1"/>
                </a:solidFill>
              </a:rPr>
              <a:t>排列</a:t>
            </a:r>
            <a:r>
              <a:rPr lang="zh-CN" altLang="zh-CN" dirty="0">
                <a:solidFill>
                  <a:schemeClr val="bg1"/>
                </a:solidFill>
              </a:rPr>
              <a:t>，用以表达一组信息的</a:t>
            </a:r>
            <a:r>
              <a:rPr lang="zh-CN" altLang="zh-CN" dirty="0" smtClean="0">
                <a:solidFill>
                  <a:schemeClr val="bg1"/>
                </a:solidFill>
              </a:rPr>
              <a:t>图形</a:t>
            </a:r>
            <a:r>
              <a:rPr lang="zh-CN" altLang="en-US" dirty="0" smtClean="0">
                <a:solidFill>
                  <a:schemeClr val="bg1"/>
                </a:solidFill>
              </a:rPr>
              <a:t>标识符</a:t>
            </a:r>
            <a:r>
              <a:rPr lang="zh-CN" altLang="zh-CN" dirty="0" smtClean="0">
                <a:solidFill>
                  <a:schemeClr val="bg1"/>
                </a:solidFill>
              </a:rPr>
              <a:t>。</a:t>
            </a:r>
            <a:r>
              <a:rPr lang="zh-CN" altLang="en-US" dirty="0" smtClean="0">
                <a:solidFill>
                  <a:schemeClr val="bg1"/>
                </a:solidFill>
              </a:rPr>
              <a:t>条</a:t>
            </a:r>
            <a:r>
              <a:rPr lang="zh-CN" altLang="zh-CN" dirty="0" smtClean="0">
                <a:solidFill>
                  <a:schemeClr val="bg1"/>
                </a:solidFill>
              </a:rPr>
              <a:t>形</a:t>
            </a:r>
            <a:r>
              <a:rPr lang="zh-CN" altLang="zh-CN" dirty="0">
                <a:solidFill>
                  <a:schemeClr val="bg1"/>
                </a:solidFill>
              </a:rPr>
              <a:t>码可以标出物品的生产国、制造厂家、商品名称</a:t>
            </a:r>
            <a:r>
              <a:rPr lang="zh-CN" altLang="zh-CN" dirty="0" smtClean="0">
                <a:solidFill>
                  <a:schemeClr val="bg1"/>
                </a:solidFill>
              </a:rPr>
              <a:t>、图书</a:t>
            </a:r>
            <a:r>
              <a:rPr lang="zh-CN" altLang="zh-CN" dirty="0">
                <a:solidFill>
                  <a:schemeClr val="bg1"/>
                </a:solidFill>
              </a:rPr>
              <a:t>分类</a:t>
            </a:r>
            <a:r>
              <a:rPr lang="zh-CN" altLang="zh-CN" dirty="0" smtClean="0">
                <a:solidFill>
                  <a:schemeClr val="bg1"/>
                </a:solidFill>
              </a:rPr>
              <a:t>号、日期</a:t>
            </a:r>
            <a:r>
              <a:rPr lang="zh-CN" altLang="zh-CN" dirty="0">
                <a:solidFill>
                  <a:schemeClr val="bg1"/>
                </a:solidFill>
              </a:rPr>
              <a:t>等许多信息，因而</a:t>
            </a:r>
            <a:r>
              <a:rPr lang="zh-CN" altLang="zh-CN" dirty="0" smtClean="0">
                <a:solidFill>
                  <a:schemeClr val="bg1"/>
                </a:solidFill>
              </a:rPr>
              <a:t>在</a:t>
            </a:r>
            <a:r>
              <a:rPr lang="zh-CN" altLang="en-US" dirty="0" smtClean="0">
                <a:solidFill>
                  <a:schemeClr val="bg1"/>
                </a:solidFill>
              </a:rPr>
              <a:t>商品流通、</a:t>
            </a:r>
            <a:r>
              <a:rPr lang="zh-CN" altLang="zh-CN" dirty="0" smtClean="0">
                <a:solidFill>
                  <a:schemeClr val="bg1"/>
                </a:solidFill>
              </a:rPr>
              <a:t>图书</a:t>
            </a:r>
            <a:r>
              <a:rPr lang="zh-CN" altLang="zh-CN" dirty="0">
                <a:solidFill>
                  <a:schemeClr val="bg1"/>
                </a:solidFill>
              </a:rPr>
              <a:t>管理、邮政管理、银行系统等许多领域都得到广泛的应用。</a:t>
            </a:r>
          </a:p>
          <a:p>
            <a:r>
              <a:rPr lang="zh-CN" altLang="en-US" dirty="0" smtClean="0">
                <a:solidFill>
                  <a:schemeClr val="bg1"/>
                </a:solidFill>
              </a:rPr>
              <a:t>         条形码识别技术有着非常多的优点：包括输入速度快，可靠性高，采集信息量大，灵活实用。条形码易于制作，成本非常低廉。</a:t>
            </a:r>
            <a:endParaRPr lang="zh-CN" altLang="zh-CN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5910" y="3067665"/>
            <a:ext cx="105745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</a:rPr>
              <a:t>         在一维码的基础上逐渐发展出了二维码，</a:t>
            </a:r>
            <a:r>
              <a:rPr lang="zh-CN" altLang="zh-CN" dirty="0">
                <a:solidFill>
                  <a:schemeClr val="bg1"/>
                </a:solidFill>
              </a:rPr>
              <a:t>二维条码能够在横向和纵向两个方位同时表达信息，因此能在很小的面积内表达大量的信息</a:t>
            </a:r>
            <a:r>
              <a:rPr lang="zh-CN" altLang="zh-CN" dirty="0" smtClean="0">
                <a:solidFill>
                  <a:schemeClr val="bg1"/>
                </a:solidFill>
              </a:rPr>
              <a:t>。二维码</a:t>
            </a:r>
            <a:r>
              <a:rPr lang="zh-CN" altLang="zh-CN" dirty="0">
                <a:solidFill>
                  <a:schemeClr val="bg1"/>
                </a:solidFill>
              </a:rPr>
              <a:t>可以分为堆叠式</a:t>
            </a:r>
            <a:r>
              <a:rPr lang="en-MY" altLang="zh-CN" dirty="0">
                <a:solidFill>
                  <a:schemeClr val="bg1"/>
                </a:solidFill>
              </a:rPr>
              <a:t>/</a:t>
            </a:r>
            <a:r>
              <a:rPr lang="zh-CN" altLang="zh-CN" dirty="0">
                <a:solidFill>
                  <a:schemeClr val="bg1"/>
                </a:solidFill>
              </a:rPr>
              <a:t>行排式二维条码和矩阵式二维条码</a:t>
            </a:r>
            <a:r>
              <a:rPr lang="zh-CN" altLang="zh-CN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        相比于一维码，二维码数据容量更大，编码密度更高，保密性高，追踪性好，并且具有一维码所不具备的抗损性，容错能力强，二维码损毁</a:t>
            </a:r>
            <a:r>
              <a:rPr lang="en-US" altLang="zh-CN" dirty="0" smtClean="0">
                <a:solidFill>
                  <a:schemeClr val="bg1"/>
                </a:solidFill>
              </a:rPr>
              <a:t>50%</a:t>
            </a:r>
            <a:r>
              <a:rPr lang="zh-CN" altLang="en-US" dirty="0" smtClean="0">
                <a:solidFill>
                  <a:schemeClr val="bg1"/>
                </a:solidFill>
              </a:rPr>
              <a:t>以上仍然可以正常获取信息</a:t>
            </a:r>
            <a:r>
              <a:rPr lang="zh-CN" altLang="zh-CN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9" name="Picture 1"/>
          <p:cNvPicPr/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050" y="4872038"/>
            <a:ext cx="2349500" cy="12827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0434" y="4429400"/>
            <a:ext cx="2246970" cy="2167975"/>
          </a:xfrm>
          <a:prstGeom prst="rect">
            <a:avLst/>
          </a:prstGeom>
        </p:spPr>
      </p:pic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94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14"/>
    </mc:Choice>
    <mc:Fallback>
      <p:transition spd="slow" advTm="8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1882</Words>
  <Application>Microsoft Office PowerPoint</Application>
  <PresentationFormat>宽屏</PresentationFormat>
  <Paragraphs>104</Paragraphs>
  <Slides>15</Slides>
  <Notes>1</Notes>
  <HiddenSlides>0</HiddenSlides>
  <MMClips>15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74096</dc:creator>
  <cp:lastModifiedBy>740969824@qq.com</cp:lastModifiedBy>
  <cp:revision>23</cp:revision>
  <dcterms:created xsi:type="dcterms:W3CDTF">2017-07-26T14:00:12Z</dcterms:created>
  <dcterms:modified xsi:type="dcterms:W3CDTF">2019-10-05T10:00:52Z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2052-10.1.0.6690</vt:lpwstr>
  </property>
</Properties>
</file>

<file path=docProps/thumbnail.jpeg>
</file>